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95798C-B2F7-4FE3-9785-4C5E550F43D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684A03-6336-4889-817C-D65CEC98CBA4}">
      <dgm:prSet phldrT="[Текст]"/>
      <dgm:spPr/>
      <dgm:t>
        <a:bodyPr/>
        <a:lstStyle/>
        <a:p>
          <a:r>
            <a:rPr lang="ru-RU" b="0" i="0" dirty="0" err="1" smtClean="0"/>
            <a:t>екстрена</a:t>
          </a:r>
          <a:r>
            <a:rPr lang="ru-RU" b="0" i="0" dirty="0" smtClean="0"/>
            <a:t> </a:t>
          </a:r>
          <a:r>
            <a:rPr lang="ru-RU" b="0" i="0" dirty="0" err="1" smtClean="0"/>
            <a:t>вакцинація</a:t>
          </a:r>
          <a:endParaRPr lang="ru-RU" dirty="0"/>
        </a:p>
      </dgm:t>
    </dgm:pt>
    <dgm:pt modelId="{EA1B4215-EFDC-4A4F-BD59-A54413C90CB4}" type="parTrans" cxnId="{888CBBE3-739B-4C6B-B155-AD6F579323A0}">
      <dgm:prSet/>
      <dgm:spPr/>
      <dgm:t>
        <a:bodyPr/>
        <a:lstStyle/>
        <a:p>
          <a:endParaRPr lang="ru-RU"/>
        </a:p>
      </dgm:t>
    </dgm:pt>
    <dgm:pt modelId="{AA70B491-F419-4B49-B1CA-6CC265D79389}" type="sibTrans" cxnId="{888CBBE3-739B-4C6B-B155-AD6F579323A0}">
      <dgm:prSet/>
      <dgm:spPr/>
      <dgm:t>
        <a:bodyPr/>
        <a:lstStyle/>
        <a:p>
          <a:endParaRPr lang="ru-RU"/>
        </a:p>
      </dgm:t>
    </dgm:pt>
    <dgm:pt modelId="{DA46330B-BA01-4C74-9554-945D4840038B}">
      <dgm:prSet phldrT="[Текст]"/>
      <dgm:spPr/>
      <dgm:t>
        <a:bodyPr/>
        <a:lstStyle/>
        <a:p>
          <a:r>
            <a:rPr lang="ru-RU" b="0" i="0" dirty="0" err="1" smtClean="0"/>
            <a:t>щеплення</a:t>
          </a:r>
          <a:r>
            <a:rPr lang="ru-RU" b="0" i="0" dirty="0" smtClean="0"/>
            <a:t> </a:t>
          </a:r>
          <a:r>
            <a:rPr lang="ru-RU" b="0" i="0" dirty="0" err="1" smtClean="0"/>
            <a:t>тварин</a:t>
          </a:r>
          <a:r>
            <a:rPr lang="ru-RU" b="0" i="0" dirty="0" smtClean="0"/>
            <a:t>, </a:t>
          </a:r>
          <a:r>
            <a:rPr lang="ru-RU" b="0" i="0" dirty="0" err="1" smtClean="0"/>
            <a:t>що</a:t>
          </a:r>
          <a:r>
            <a:rPr lang="ru-RU" b="0" i="0" dirty="0" smtClean="0"/>
            <a:t> </a:t>
          </a:r>
          <a:r>
            <a:rPr lang="ru-RU" b="0" i="0" dirty="0" err="1" smtClean="0"/>
            <a:t>здійснюється</a:t>
          </a:r>
          <a:r>
            <a:rPr lang="ru-RU" b="0" i="0" dirty="0" smtClean="0"/>
            <a:t> у неблагополучному </a:t>
          </a:r>
          <a:r>
            <a:rPr lang="ru-RU" b="0" i="0" dirty="0" err="1" smtClean="0"/>
            <a:t>пункті</a:t>
          </a:r>
          <a:r>
            <a:rPr lang="ru-RU" b="0" i="0" dirty="0" smtClean="0"/>
            <a:t> та </a:t>
          </a:r>
          <a:r>
            <a:rPr lang="ru-RU" b="0" i="0" dirty="0" err="1" smtClean="0"/>
            <a:t>навколо</a:t>
          </a:r>
          <a:r>
            <a:rPr lang="ru-RU" b="0" i="0" dirty="0" smtClean="0"/>
            <a:t> </a:t>
          </a:r>
          <a:r>
            <a:rPr lang="ru-RU" b="0" i="0" dirty="0" err="1" smtClean="0"/>
            <a:t>нього</a:t>
          </a:r>
          <a:r>
            <a:rPr lang="ru-RU" b="0" i="0" dirty="0" smtClean="0"/>
            <a:t> з метою </a:t>
          </a:r>
          <a:r>
            <a:rPr lang="ru-RU" b="0" i="0" dirty="0" err="1" smtClean="0"/>
            <a:t>недопущення</a:t>
          </a:r>
          <a:r>
            <a:rPr lang="ru-RU" b="0" i="0" dirty="0" smtClean="0"/>
            <a:t> </a:t>
          </a:r>
          <a:r>
            <a:rPr lang="ru-RU" b="0" i="0" dirty="0" err="1" smtClean="0"/>
            <a:t>поширення</a:t>
          </a:r>
          <a:r>
            <a:rPr lang="ru-RU" b="0" i="0" dirty="0" smtClean="0"/>
            <a:t> </a:t>
          </a:r>
          <a:r>
            <a:rPr lang="ru-RU" b="0" i="0" dirty="0" err="1" smtClean="0"/>
            <a:t>захворювання</a:t>
          </a:r>
          <a:r>
            <a:rPr lang="ru-RU" b="0" i="0" dirty="0" smtClean="0"/>
            <a:t>;</a:t>
          </a:r>
          <a:endParaRPr lang="ru-RU" dirty="0"/>
        </a:p>
      </dgm:t>
    </dgm:pt>
    <dgm:pt modelId="{FC60730D-4669-4831-B644-F5BC55A33E1C}" type="parTrans" cxnId="{2BDC4564-7831-44CE-9CF1-ACE7D52344EB}">
      <dgm:prSet/>
      <dgm:spPr/>
      <dgm:t>
        <a:bodyPr/>
        <a:lstStyle/>
        <a:p>
          <a:endParaRPr lang="ru-RU"/>
        </a:p>
      </dgm:t>
    </dgm:pt>
    <dgm:pt modelId="{E6598A1A-F977-4BD1-BA7C-E7EE52A80C73}" type="sibTrans" cxnId="{2BDC4564-7831-44CE-9CF1-ACE7D52344EB}">
      <dgm:prSet/>
      <dgm:spPr/>
      <dgm:t>
        <a:bodyPr/>
        <a:lstStyle/>
        <a:p>
          <a:endParaRPr lang="ru-RU"/>
        </a:p>
      </dgm:t>
    </dgm:pt>
    <dgm:pt modelId="{5A71AABE-770E-464F-8112-84FC84DCAC79}">
      <dgm:prSet phldrT="[Текст]"/>
      <dgm:spPr/>
      <dgm:t>
        <a:bodyPr/>
        <a:lstStyle/>
        <a:p>
          <a:r>
            <a:rPr lang="ru-RU" b="0" i="0" dirty="0" err="1" smtClean="0"/>
            <a:t>супресивна</a:t>
          </a:r>
          <a:r>
            <a:rPr lang="ru-RU" b="0" i="0" dirty="0" smtClean="0"/>
            <a:t> </a:t>
          </a:r>
          <a:r>
            <a:rPr lang="ru-RU" b="0" i="0" dirty="0" err="1" smtClean="0"/>
            <a:t>вакцинація</a:t>
          </a:r>
          <a:endParaRPr lang="ru-RU" dirty="0"/>
        </a:p>
      </dgm:t>
    </dgm:pt>
    <dgm:pt modelId="{3E939E48-9E93-42C2-B162-51796BAF9260}" type="parTrans" cxnId="{E968691A-AF8C-425B-8D1D-34D1193C4CDF}">
      <dgm:prSet/>
      <dgm:spPr/>
      <dgm:t>
        <a:bodyPr/>
        <a:lstStyle/>
        <a:p>
          <a:endParaRPr lang="ru-RU"/>
        </a:p>
      </dgm:t>
    </dgm:pt>
    <dgm:pt modelId="{E0DF87B4-CAEA-450F-82E5-3F36DFA0F740}" type="sibTrans" cxnId="{E968691A-AF8C-425B-8D1D-34D1193C4CDF}">
      <dgm:prSet/>
      <dgm:spPr/>
      <dgm:t>
        <a:bodyPr/>
        <a:lstStyle/>
        <a:p>
          <a:endParaRPr lang="ru-RU"/>
        </a:p>
      </dgm:t>
    </dgm:pt>
    <dgm:pt modelId="{89E88782-C067-4A7E-B05B-5A9F38A18A29}">
      <dgm:prSet phldrT="[Текст]"/>
      <dgm:spPr/>
      <dgm:t>
        <a:bodyPr/>
        <a:lstStyle/>
        <a:p>
          <a:r>
            <a:rPr lang="ru-RU" b="0" i="0" dirty="0" err="1" smtClean="0"/>
            <a:t>вакцинація</a:t>
          </a:r>
          <a:r>
            <a:rPr lang="ru-RU" b="0" i="0" dirty="0" smtClean="0"/>
            <a:t>, </a:t>
          </a:r>
          <a:r>
            <a:rPr lang="ru-RU" b="0" i="0" dirty="0" err="1" smtClean="0"/>
            <a:t>що</a:t>
          </a:r>
          <a:r>
            <a:rPr lang="ru-RU" b="0" i="0" dirty="0" smtClean="0"/>
            <a:t> </a:t>
          </a:r>
          <a:r>
            <a:rPr lang="ru-RU" b="0" i="0" dirty="0" err="1" smtClean="0"/>
            <a:t>здійснюється</a:t>
          </a:r>
          <a:r>
            <a:rPr lang="ru-RU" b="0" i="0" dirty="0" smtClean="0"/>
            <a:t> </a:t>
          </a:r>
          <a:r>
            <a:rPr lang="ru-RU" b="0" i="0" dirty="0" err="1" smtClean="0"/>
            <a:t>виключно</a:t>
          </a:r>
          <a:r>
            <a:rPr lang="ru-RU" b="0" i="0" dirty="0" smtClean="0"/>
            <a:t> в рамках </a:t>
          </a:r>
          <a:r>
            <a:rPr lang="ru-RU" b="0" i="0" dirty="0" err="1" smtClean="0"/>
            <a:t>реалізації</a:t>
          </a:r>
          <a:r>
            <a:rPr lang="ru-RU" b="0" i="0" dirty="0" smtClean="0"/>
            <a:t> </a:t>
          </a:r>
          <a:r>
            <a:rPr lang="ru-RU" b="0" i="0" dirty="0" err="1" smtClean="0"/>
            <a:t>повного</a:t>
          </a:r>
          <a:r>
            <a:rPr lang="ru-RU" b="0" i="0" dirty="0" smtClean="0"/>
            <a:t> </a:t>
          </a:r>
          <a:r>
            <a:rPr lang="ru-RU" b="0" i="0" dirty="0" err="1" smtClean="0"/>
            <a:t>санітарного</a:t>
          </a:r>
          <a:r>
            <a:rPr lang="ru-RU" b="0" i="0" dirty="0" smtClean="0"/>
            <a:t> забою (</a:t>
          </a:r>
          <a:r>
            <a:rPr lang="ru-RU" b="0" i="0" dirty="0" err="1" smtClean="0"/>
            <a:t>стемпінг</a:t>
          </a:r>
          <a:r>
            <a:rPr lang="ru-RU" b="0" i="0" dirty="0" smtClean="0"/>
            <a:t>-ауту) в </a:t>
          </a:r>
          <a:r>
            <a:rPr lang="ru-RU" b="0" i="0" dirty="0" err="1" smtClean="0"/>
            <a:t>господарстві</a:t>
          </a:r>
          <a:r>
            <a:rPr lang="ru-RU" b="0" i="0" dirty="0" smtClean="0"/>
            <a:t> </a:t>
          </a:r>
          <a:r>
            <a:rPr lang="ru-RU" b="0" i="0" dirty="0" err="1" smtClean="0"/>
            <a:t>або</a:t>
          </a:r>
          <a:r>
            <a:rPr lang="ru-RU" b="0" i="0" dirty="0" smtClean="0"/>
            <a:t> на </a:t>
          </a:r>
          <a:r>
            <a:rPr lang="ru-RU" b="0" i="0" dirty="0" err="1" smtClean="0"/>
            <a:t>території</a:t>
          </a:r>
          <a:r>
            <a:rPr lang="ru-RU" b="0" i="0" dirty="0" smtClean="0"/>
            <a:t>, в межах </a:t>
          </a:r>
          <a:r>
            <a:rPr lang="ru-RU" b="0" i="0" dirty="0" err="1" smtClean="0"/>
            <a:t>якої</a:t>
          </a:r>
          <a:r>
            <a:rPr lang="ru-RU" b="0" i="0" dirty="0" smtClean="0"/>
            <a:t> </a:t>
          </a:r>
          <a:r>
            <a:rPr lang="ru-RU" b="0" i="0" dirty="0" err="1" smtClean="0"/>
            <a:t>існує</a:t>
          </a:r>
          <a:r>
            <a:rPr lang="ru-RU" b="0" i="0" dirty="0" smtClean="0"/>
            <a:t> </a:t>
          </a:r>
          <a:r>
            <a:rPr lang="ru-RU" b="0" i="0" dirty="0" err="1" smtClean="0"/>
            <a:t>необхідність</a:t>
          </a:r>
          <a:r>
            <a:rPr lang="ru-RU" b="0" i="0" dirty="0" smtClean="0"/>
            <a:t> </a:t>
          </a:r>
          <a:r>
            <a:rPr lang="ru-RU" b="0" i="0" dirty="0" err="1" smtClean="0"/>
            <a:t>скорочення</a:t>
          </a:r>
          <a:r>
            <a:rPr lang="ru-RU" b="0" i="0" dirty="0" smtClean="0"/>
            <a:t> </a:t>
          </a:r>
          <a:r>
            <a:rPr lang="ru-RU" b="0" i="0" dirty="0" err="1" smtClean="0"/>
            <a:t>кількості</a:t>
          </a:r>
          <a:r>
            <a:rPr lang="ru-RU" b="0" i="0" dirty="0" smtClean="0"/>
            <a:t> </a:t>
          </a:r>
          <a:r>
            <a:rPr lang="ru-RU" b="0" i="0" dirty="0" err="1" smtClean="0"/>
            <a:t>вірусу</a:t>
          </a:r>
          <a:r>
            <a:rPr lang="ru-RU" b="0" i="0" dirty="0" smtClean="0"/>
            <a:t> ящуру;</a:t>
          </a:r>
          <a:endParaRPr lang="ru-RU" dirty="0"/>
        </a:p>
      </dgm:t>
    </dgm:pt>
    <dgm:pt modelId="{1AF3A43C-7431-4BAA-BEBE-A79CE514BD09}" type="parTrans" cxnId="{940F4491-58A0-44C3-B404-B3E7A379FA9D}">
      <dgm:prSet/>
      <dgm:spPr/>
      <dgm:t>
        <a:bodyPr/>
        <a:lstStyle/>
        <a:p>
          <a:endParaRPr lang="ru-RU"/>
        </a:p>
      </dgm:t>
    </dgm:pt>
    <dgm:pt modelId="{B145C065-FE04-427E-AD38-83FC2D485367}" type="sibTrans" cxnId="{940F4491-58A0-44C3-B404-B3E7A379FA9D}">
      <dgm:prSet/>
      <dgm:spPr/>
      <dgm:t>
        <a:bodyPr/>
        <a:lstStyle/>
        <a:p>
          <a:endParaRPr lang="ru-RU"/>
        </a:p>
      </dgm:t>
    </dgm:pt>
    <dgm:pt modelId="{DEEC4EA0-BA13-4D81-A457-278215A9238E}" type="pres">
      <dgm:prSet presAssocID="{E295798C-B2F7-4FE3-9785-4C5E550F43D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D5FDC1-7132-47AB-B17D-E9E92203F3E3}" type="pres">
      <dgm:prSet presAssocID="{57684A03-6336-4889-817C-D65CEC98CBA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E14CD3-E1BF-46C1-B5CE-C37492A076FF}" type="pres">
      <dgm:prSet presAssocID="{57684A03-6336-4889-817C-D65CEC98CBA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AB7C41-D409-4A18-BD1E-D20B4A2678D6}" type="pres">
      <dgm:prSet presAssocID="{5A71AABE-770E-464F-8112-84FC84DCAC7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9E8F-D5D6-46D5-8A90-AB2A1C86D8FD}" type="pres">
      <dgm:prSet presAssocID="{5A71AABE-770E-464F-8112-84FC84DCAC7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B9797D-7576-4BA8-A0A7-85920BE2CC12}" type="presOf" srcId="{E295798C-B2F7-4FE3-9785-4C5E550F43DB}" destId="{DEEC4EA0-BA13-4D81-A457-278215A9238E}" srcOrd="0" destOrd="0" presId="urn:microsoft.com/office/officeart/2005/8/layout/vList2"/>
    <dgm:cxn modelId="{888CBBE3-739B-4C6B-B155-AD6F579323A0}" srcId="{E295798C-B2F7-4FE3-9785-4C5E550F43DB}" destId="{57684A03-6336-4889-817C-D65CEC98CBA4}" srcOrd="0" destOrd="0" parTransId="{EA1B4215-EFDC-4A4F-BD59-A54413C90CB4}" sibTransId="{AA70B491-F419-4B49-B1CA-6CC265D79389}"/>
    <dgm:cxn modelId="{E968691A-AF8C-425B-8D1D-34D1193C4CDF}" srcId="{E295798C-B2F7-4FE3-9785-4C5E550F43DB}" destId="{5A71AABE-770E-464F-8112-84FC84DCAC79}" srcOrd="1" destOrd="0" parTransId="{3E939E48-9E93-42C2-B162-51796BAF9260}" sibTransId="{E0DF87B4-CAEA-450F-82E5-3F36DFA0F740}"/>
    <dgm:cxn modelId="{2A6D81DB-4112-4BD0-B744-C0917796DDDD}" type="presOf" srcId="{DA46330B-BA01-4C74-9554-945D4840038B}" destId="{E5E14CD3-E1BF-46C1-B5CE-C37492A076FF}" srcOrd="0" destOrd="0" presId="urn:microsoft.com/office/officeart/2005/8/layout/vList2"/>
    <dgm:cxn modelId="{2F27E5A5-E8A5-45FF-96E7-0110F493EF22}" type="presOf" srcId="{89E88782-C067-4A7E-B05B-5A9F38A18A29}" destId="{FA2B9E8F-D5D6-46D5-8A90-AB2A1C86D8FD}" srcOrd="0" destOrd="0" presId="urn:microsoft.com/office/officeart/2005/8/layout/vList2"/>
    <dgm:cxn modelId="{940F4491-58A0-44C3-B404-B3E7A379FA9D}" srcId="{5A71AABE-770E-464F-8112-84FC84DCAC79}" destId="{89E88782-C067-4A7E-B05B-5A9F38A18A29}" srcOrd="0" destOrd="0" parTransId="{1AF3A43C-7431-4BAA-BEBE-A79CE514BD09}" sibTransId="{B145C065-FE04-427E-AD38-83FC2D485367}"/>
    <dgm:cxn modelId="{7A6062E3-745B-43D2-A0D5-CFB71D84B91E}" type="presOf" srcId="{57684A03-6336-4889-817C-D65CEC98CBA4}" destId="{35D5FDC1-7132-47AB-B17D-E9E92203F3E3}" srcOrd="0" destOrd="0" presId="urn:microsoft.com/office/officeart/2005/8/layout/vList2"/>
    <dgm:cxn modelId="{2BDC4564-7831-44CE-9CF1-ACE7D52344EB}" srcId="{57684A03-6336-4889-817C-D65CEC98CBA4}" destId="{DA46330B-BA01-4C74-9554-945D4840038B}" srcOrd="0" destOrd="0" parTransId="{FC60730D-4669-4831-B644-F5BC55A33E1C}" sibTransId="{E6598A1A-F977-4BD1-BA7C-E7EE52A80C73}"/>
    <dgm:cxn modelId="{E390C492-75BB-45A7-ABD5-9AC065AF7062}" type="presOf" srcId="{5A71AABE-770E-464F-8112-84FC84DCAC79}" destId="{45AB7C41-D409-4A18-BD1E-D20B4A2678D6}" srcOrd="0" destOrd="0" presId="urn:microsoft.com/office/officeart/2005/8/layout/vList2"/>
    <dgm:cxn modelId="{C9BF6E08-2BA5-4B7A-A543-DD136625C1E5}" type="presParOf" srcId="{DEEC4EA0-BA13-4D81-A457-278215A9238E}" destId="{35D5FDC1-7132-47AB-B17D-E9E92203F3E3}" srcOrd="0" destOrd="0" presId="urn:microsoft.com/office/officeart/2005/8/layout/vList2"/>
    <dgm:cxn modelId="{5E910488-63C1-455F-85E2-633E2E1BF6D6}" type="presParOf" srcId="{DEEC4EA0-BA13-4D81-A457-278215A9238E}" destId="{E5E14CD3-E1BF-46C1-B5CE-C37492A076FF}" srcOrd="1" destOrd="0" presId="urn:microsoft.com/office/officeart/2005/8/layout/vList2"/>
    <dgm:cxn modelId="{C582A02A-1599-4C39-B593-24214507D9C8}" type="presParOf" srcId="{DEEC4EA0-BA13-4D81-A457-278215A9238E}" destId="{45AB7C41-D409-4A18-BD1E-D20B4A2678D6}" srcOrd="2" destOrd="0" presId="urn:microsoft.com/office/officeart/2005/8/layout/vList2"/>
    <dgm:cxn modelId="{16B83A50-BE81-4FB0-87E6-E821AC7E7AEF}" type="presParOf" srcId="{DEEC4EA0-BA13-4D81-A457-278215A9238E}" destId="{FA2B9E8F-D5D6-46D5-8A90-AB2A1C86D8F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95798C-B2F7-4FE3-9785-4C5E550F43D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684A03-6336-4889-817C-D65CEC98CBA4}">
      <dgm:prSet phldrT="[Текст]"/>
      <dgm:spPr/>
      <dgm:t>
        <a:bodyPr/>
        <a:lstStyle/>
        <a:p>
          <a:r>
            <a:rPr lang="ru-RU" b="0" i="0" dirty="0" smtClean="0"/>
            <a:t>зона </a:t>
          </a:r>
          <a:r>
            <a:rPr lang="ru-RU" b="0" i="0" dirty="0" err="1" smtClean="0"/>
            <a:t>вакцинації</a:t>
          </a:r>
          <a:endParaRPr lang="ru-RU" dirty="0"/>
        </a:p>
      </dgm:t>
    </dgm:pt>
    <dgm:pt modelId="{EA1B4215-EFDC-4A4F-BD59-A54413C90CB4}" type="parTrans" cxnId="{888CBBE3-739B-4C6B-B155-AD6F579323A0}">
      <dgm:prSet/>
      <dgm:spPr/>
      <dgm:t>
        <a:bodyPr/>
        <a:lstStyle/>
        <a:p>
          <a:endParaRPr lang="ru-RU"/>
        </a:p>
      </dgm:t>
    </dgm:pt>
    <dgm:pt modelId="{AA70B491-F419-4B49-B1CA-6CC265D79389}" type="sibTrans" cxnId="{888CBBE3-739B-4C6B-B155-AD6F579323A0}">
      <dgm:prSet/>
      <dgm:spPr/>
      <dgm:t>
        <a:bodyPr/>
        <a:lstStyle/>
        <a:p>
          <a:endParaRPr lang="ru-RU"/>
        </a:p>
      </dgm:t>
    </dgm:pt>
    <dgm:pt modelId="{DA46330B-BA01-4C74-9554-945D4840038B}">
      <dgm:prSet phldrT="[Текст]"/>
      <dgm:spPr/>
      <dgm:t>
        <a:bodyPr/>
        <a:lstStyle/>
        <a:p>
          <a:r>
            <a:rPr lang="ru-RU" b="0" i="0" dirty="0" err="1" smtClean="0"/>
            <a:t>територія</a:t>
          </a:r>
          <a:r>
            <a:rPr lang="ru-RU" b="0" i="0" dirty="0" smtClean="0"/>
            <a:t>, на </a:t>
          </a:r>
          <a:r>
            <a:rPr lang="ru-RU" b="0" i="0" dirty="0" err="1" smtClean="0"/>
            <a:t>якій</a:t>
          </a:r>
          <a:r>
            <a:rPr lang="ru-RU" b="0" i="0" dirty="0" smtClean="0"/>
            <a:t> </a:t>
          </a:r>
          <a:r>
            <a:rPr lang="ru-RU" b="0" i="0" dirty="0" err="1" smtClean="0"/>
            <a:t>застосовується</a:t>
          </a:r>
          <a:r>
            <a:rPr lang="ru-RU" b="0" i="0" dirty="0" smtClean="0"/>
            <a:t> вакцина </a:t>
          </a:r>
          <a:r>
            <a:rPr lang="ru-RU" b="0" i="0" dirty="0" err="1" smtClean="0"/>
            <a:t>проти</a:t>
          </a:r>
          <a:r>
            <a:rPr lang="ru-RU" b="0" i="0" dirty="0" smtClean="0"/>
            <a:t> ящуру;</a:t>
          </a:r>
          <a:endParaRPr lang="ru-RU" dirty="0"/>
        </a:p>
      </dgm:t>
    </dgm:pt>
    <dgm:pt modelId="{FC60730D-4669-4831-B644-F5BC55A33E1C}" type="parTrans" cxnId="{2BDC4564-7831-44CE-9CF1-ACE7D52344EB}">
      <dgm:prSet/>
      <dgm:spPr/>
      <dgm:t>
        <a:bodyPr/>
        <a:lstStyle/>
        <a:p>
          <a:endParaRPr lang="ru-RU"/>
        </a:p>
      </dgm:t>
    </dgm:pt>
    <dgm:pt modelId="{E6598A1A-F977-4BD1-BA7C-E7EE52A80C73}" type="sibTrans" cxnId="{2BDC4564-7831-44CE-9CF1-ACE7D52344EB}">
      <dgm:prSet/>
      <dgm:spPr/>
      <dgm:t>
        <a:bodyPr/>
        <a:lstStyle/>
        <a:p>
          <a:endParaRPr lang="ru-RU"/>
        </a:p>
      </dgm:t>
    </dgm:pt>
    <dgm:pt modelId="{5A71AABE-770E-464F-8112-84FC84DCAC79}">
      <dgm:prSet phldrT="[Текст]"/>
      <dgm:spPr/>
      <dgm:t>
        <a:bodyPr/>
        <a:lstStyle/>
        <a:p>
          <a:r>
            <a:rPr lang="ru-RU" b="0" i="0" dirty="0" err="1" smtClean="0"/>
            <a:t>профілактична</a:t>
          </a:r>
          <a:r>
            <a:rPr lang="ru-RU" b="0" i="0" dirty="0" smtClean="0"/>
            <a:t> </a:t>
          </a:r>
          <a:r>
            <a:rPr lang="ru-RU" b="0" i="0" dirty="0" err="1" smtClean="0"/>
            <a:t>вакцинація</a:t>
          </a:r>
          <a:endParaRPr lang="ru-RU" dirty="0"/>
        </a:p>
      </dgm:t>
    </dgm:pt>
    <dgm:pt modelId="{3E939E48-9E93-42C2-B162-51796BAF9260}" type="parTrans" cxnId="{E968691A-AF8C-425B-8D1D-34D1193C4CDF}">
      <dgm:prSet/>
      <dgm:spPr/>
      <dgm:t>
        <a:bodyPr/>
        <a:lstStyle/>
        <a:p>
          <a:endParaRPr lang="ru-RU"/>
        </a:p>
      </dgm:t>
    </dgm:pt>
    <dgm:pt modelId="{E0DF87B4-CAEA-450F-82E5-3F36DFA0F740}" type="sibTrans" cxnId="{E968691A-AF8C-425B-8D1D-34D1193C4CDF}">
      <dgm:prSet/>
      <dgm:spPr/>
      <dgm:t>
        <a:bodyPr/>
        <a:lstStyle/>
        <a:p>
          <a:endParaRPr lang="ru-RU"/>
        </a:p>
      </dgm:t>
    </dgm:pt>
    <dgm:pt modelId="{89E88782-C067-4A7E-B05B-5A9F38A18A29}">
      <dgm:prSet phldrT="[Текст]"/>
      <dgm:spPr/>
      <dgm:t>
        <a:bodyPr/>
        <a:lstStyle/>
        <a:p>
          <a:r>
            <a:rPr lang="ru-RU" b="0" i="0" dirty="0" err="1" smtClean="0"/>
            <a:t>вакцинація</a:t>
          </a:r>
          <a:r>
            <a:rPr lang="ru-RU" b="0" i="0" dirty="0" smtClean="0"/>
            <a:t> в </a:t>
          </a:r>
          <a:r>
            <a:rPr lang="ru-RU" b="0" i="0" dirty="0" err="1" smtClean="0"/>
            <a:t>господарствах</a:t>
          </a:r>
          <a:r>
            <a:rPr lang="ru-RU" b="0" i="0" dirty="0" smtClean="0"/>
            <a:t> з метою </a:t>
          </a:r>
          <a:r>
            <a:rPr lang="ru-RU" b="0" i="0" dirty="0" err="1" smtClean="0"/>
            <a:t>захисту</a:t>
          </a:r>
          <a:r>
            <a:rPr lang="ru-RU" b="0" i="0" dirty="0" smtClean="0"/>
            <a:t> </a:t>
          </a:r>
          <a:r>
            <a:rPr lang="ru-RU" b="0" i="0" dirty="0" err="1" smtClean="0"/>
            <a:t>тварин</a:t>
          </a:r>
          <a:r>
            <a:rPr lang="ru-RU" b="0" i="0" dirty="0" smtClean="0"/>
            <a:t>, </a:t>
          </a:r>
          <a:r>
            <a:rPr lang="ru-RU" b="0" i="0" dirty="0" err="1" smtClean="0"/>
            <a:t>сприйнятливих</a:t>
          </a:r>
          <a:r>
            <a:rPr lang="ru-RU" b="0" i="0" dirty="0" smtClean="0"/>
            <a:t> до </a:t>
          </a:r>
          <a:r>
            <a:rPr lang="ru-RU" b="0" i="0" dirty="0" err="1" smtClean="0"/>
            <a:t>ураження</a:t>
          </a:r>
          <a:r>
            <a:rPr lang="ru-RU" b="0" i="0" dirty="0" smtClean="0"/>
            <a:t> </a:t>
          </a:r>
          <a:r>
            <a:rPr lang="ru-RU" b="0" i="0" dirty="0" err="1" smtClean="0"/>
            <a:t>вірусом</a:t>
          </a:r>
          <a:r>
            <a:rPr lang="ru-RU" b="0" i="0" dirty="0" smtClean="0"/>
            <a:t> ящуру;</a:t>
          </a:r>
          <a:endParaRPr lang="ru-RU" dirty="0"/>
        </a:p>
      </dgm:t>
    </dgm:pt>
    <dgm:pt modelId="{1AF3A43C-7431-4BAA-BEBE-A79CE514BD09}" type="parTrans" cxnId="{940F4491-58A0-44C3-B404-B3E7A379FA9D}">
      <dgm:prSet/>
      <dgm:spPr/>
      <dgm:t>
        <a:bodyPr/>
        <a:lstStyle/>
        <a:p>
          <a:endParaRPr lang="ru-RU"/>
        </a:p>
      </dgm:t>
    </dgm:pt>
    <dgm:pt modelId="{B145C065-FE04-427E-AD38-83FC2D485367}" type="sibTrans" cxnId="{940F4491-58A0-44C3-B404-B3E7A379FA9D}">
      <dgm:prSet/>
      <dgm:spPr/>
      <dgm:t>
        <a:bodyPr/>
        <a:lstStyle/>
        <a:p>
          <a:endParaRPr lang="ru-RU"/>
        </a:p>
      </dgm:t>
    </dgm:pt>
    <dgm:pt modelId="{DEEC4EA0-BA13-4D81-A457-278215A9238E}" type="pres">
      <dgm:prSet presAssocID="{E295798C-B2F7-4FE3-9785-4C5E550F43D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D5FDC1-7132-47AB-B17D-E9E92203F3E3}" type="pres">
      <dgm:prSet presAssocID="{57684A03-6336-4889-817C-D65CEC98CBA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E14CD3-E1BF-46C1-B5CE-C37492A076FF}" type="pres">
      <dgm:prSet presAssocID="{57684A03-6336-4889-817C-D65CEC98CBA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AB7C41-D409-4A18-BD1E-D20B4A2678D6}" type="pres">
      <dgm:prSet presAssocID="{5A71AABE-770E-464F-8112-84FC84DCAC7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9E8F-D5D6-46D5-8A90-AB2A1C86D8FD}" type="pres">
      <dgm:prSet presAssocID="{5A71AABE-770E-464F-8112-84FC84DCAC7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B9797D-7576-4BA8-A0A7-85920BE2CC12}" type="presOf" srcId="{E295798C-B2F7-4FE3-9785-4C5E550F43DB}" destId="{DEEC4EA0-BA13-4D81-A457-278215A9238E}" srcOrd="0" destOrd="0" presId="urn:microsoft.com/office/officeart/2005/8/layout/vList2"/>
    <dgm:cxn modelId="{888CBBE3-739B-4C6B-B155-AD6F579323A0}" srcId="{E295798C-B2F7-4FE3-9785-4C5E550F43DB}" destId="{57684A03-6336-4889-817C-D65CEC98CBA4}" srcOrd="0" destOrd="0" parTransId="{EA1B4215-EFDC-4A4F-BD59-A54413C90CB4}" sibTransId="{AA70B491-F419-4B49-B1CA-6CC265D79389}"/>
    <dgm:cxn modelId="{E968691A-AF8C-425B-8D1D-34D1193C4CDF}" srcId="{E295798C-B2F7-4FE3-9785-4C5E550F43DB}" destId="{5A71AABE-770E-464F-8112-84FC84DCAC79}" srcOrd="1" destOrd="0" parTransId="{3E939E48-9E93-42C2-B162-51796BAF9260}" sibTransId="{E0DF87B4-CAEA-450F-82E5-3F36DFA0F740}"/>
    <dgm:cxn modelId="{2A6D81DB-4112-4BD0-B744-C0917796DDDD}" type="presOf" srcId="{DA46330B-BA01-4C74-9554-945D4840038B}" destId="{E5E14CD3-E1BF-46C1-B5CE-C37492A076FF}" srcOrd="0" destOrd="0" presId="urn:microsoft.com/office/officeart/2005/8/layout/vList2"/>
    <dgm:cxn modelId="{2F27E5A5-E8A5-45FF-96E7-0110F493EF22}" type="presOf" srcId="{89E88782-C067-4A7E-B05B-5A9F38A18A29}" destId="{FA2B9E8F-D5D6-46D5-8A90-AB2A1C86D8FD}" srcOrd="0" destOrd="0" presId="urn:microsoft.com/office/officeart/2005/8/layout/vList2"/>
    <dgm:cxn modelId="{940F4491-58A0-44C3-B404-B3E7A379FA9D}" srcId="{5A71AABE-770E-464F-8112-84FC84DCAC79}" destId="{89E88782-C067-4A7E-B05B-5A9F38A18A29}" srcOrd="0" destOrd="0" parTransId="{1AF3A43C-7431-4BAA-BEBE-A79CE514BD09}" sibTransId="{B145C065-FE04-427E-AD38-83FC2D485367}"/>
    <dgm:cxn modelId="{7A6062E3-745B-43D2-A0D5-CFB71D84B91E}" type="presOf" srcId="{57684A03-6336-4889-817C-D65CEC98CBA4}" destId="{35D5FDC1-7132-47AB-B17D-E9E92203F3E3}" srcOrd="0" destOrd="0" presId="urn:microsoft.com/office/officeart/2005/8/layout/vList2"/>
    <dgm:cxn modelId="{2BDC4564-7831-44CE-9CF1-ACE7D52344EB}" srcId="{57684A03-6336-4889-817C-D65CEC98CBA4}" destId="{DA46330B-BA01-4C74-9554-945D4840038B}" srcOrd="0" destOrd="0" parTransId="{FC60730D-4669-4831-B644-F5BC55A33E1C}" sibTransId="{E6598A1A-F977-4BD1-BA7C-E7EE52A80C73}"/>
    <dgm:cxn modelId="{E390C492-75BB-45A7-ABD5-9AC065AF7062}" type="presOf" srcId="{5A71AABE-770E-464F-8112-84FC84DCAC79}" destId="{45AB7C41-D409-4A18-BD1E-D20B4A2678D6}" srcOrd="0" destOrd="0" presId="urn:microsoft.com/office/officeart/2005/8/layout/vList2"/>
    <dgm:cxn modelId="{C9BF6E08-2BA5-4B7A-A543-DD136625C1E5}" type="presParOf" srcId="{DEEC4EA0-BA13-4D81-A457-278215A9238E}" destId="{35D5FDC1-7132-47AB-B17D-E9E92203F3E3}" srcOrd="0" destOrd="0" presId="urn:microsoft.com/office/officeart/2005/8/layout/vList2"/>
    <dgm:cxn modelId="{5E910488-63C1-455F-85E2-633E2E1BF6D6}" type="presParOf" srcId="{DEEC4EA0-BA13-4D81-A457-278215A9238E}" destId="{E5E14CD3-E1BF-46C1-B5CE-C37492A076FF}" srcOrd="1" destOrd="0" presId="urn:microsoft.com/office/officeart/2005/8/layout/vList2"/>
    <dgm:cxn modelId="{C582A02A-1599-4C39-B593-24214507D9C8}" type="presParOf" srcId="{DEEC4EA0-BA13-4D81-A457-278215A9238E}" destId="{45AB7C41-D409-4A18-BD1E-D20B4A2678D6}" srcOrd="2" destOrd="0" presId="urn:microsoft.com/office/officeart/2005/8/layout/vList2"/>
    <dgm:cxn modelId="{16B83A50-BE81-4FB0-87E6-E821AC7E7AEF}" type="presParOf" srcId="{DEEC4EA0-BA13-4D81-A457-278215A9238E}" destId="{FA2B9E8F-D5D6-46D5-8A90-AB2A1C86D8F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5FDC1-7132-47AB-B17D-E9E92203F3E3}">
      <dsp:nvSpPr>
        <dsp:cNvPr id="0" name=""/>
        <dsp:cNvSpPr/>
      </dsp:nvSpPr>
      <dsp:spPr>
        <a:xfrm>
          <a:off x="0" y="26401"/>
          <a:ext cx="9855199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b="0" i="0" kern="1200" dirty="0" err="1" smtClean="0"/>
            <a:t>екстрена</a:t>
          </a:r>
          <a:r>
            <a:rPr lang="ru-RU" sz="4100" b="0" i="0" kern="1200" dirty="0" smtClean="0"/>
            <a:t> </a:t>
          </a:r>
          <a:r>
            <a:rPr lang="ru-RU" sz="4100" b="0" i="0" kern="1200" dirty="0" err="1" smtClean="0"/>
            <a:t>вакцинація</a:t>
          </a:r>
          <a:endParaRPr lang="ru-RU" sz="4100" kern="1200" dirty="0"/>
        </a:p>
      </dsp:txBody>
      <dsp:txXfrm>
        <a:off x="48005" y="74406"/>
        <a:ext cx="9759189" cy="887374"/>
      </dsp:txXfrm>
    </dsp:sp>
    <dsp:sp modelId="{E5E14CD3-E1BF-46C1-B5CE-C37492A076FF}">
      <dsp:nvSpPr>
        <dsp:cNvPr id="0" name=""/>
        <dsp:cNvSpPr/>
      </dsp:nvSpPr>
      <dsp:spPr>
        <a:xfrm>
          <a:off x="0" y="1009786"/>
          <a:ext cx="9855199" cy="1485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03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200" b="0" i="0" kern="1200" dirty="0" err="1" smtClean="0"/>
            <a:t>щеплення</a:t>
          </a:r>
          <a:r>
            <a:rPr lang="ru-RU" sz="3200" b="0" i="0" kern="1200" dirty="0" smtClean="0"/>
            <a:t> </a:t>
          </a:r>
          <a:r>
            <a:rPr lang="ru-RU" sz="3200" b="0" i="0" kern="1200" dirty="0" err="1" smtClean="0"/>
            <a:t>тварин</a:t>
          </a:r>
          <a:r>
            <a:rPr lang="ru-RU" sz="3200" b="0" i="0" kern="1200" dirty="0" smtClean="0"/>
            <a:t>, </a:t>
          </a:r>
          <a:r>
            <a:rPr lang="ru-RU" sz="3200" b="0" i="0" kern="1200" dirty="0" err="1" smtClean="0"/>
            <a:t>що</a:t>
          </a:r>
          <a:r>
            <a:rPr lang="ru-RU" sz="3200" b="0" i="0" kern="1200" dirty="0" smtClean="0"/>
            <a:t> </a:t>
          </a:r>
          <a:r>
            <a:rPr lang="ru-RU" sz="3200" b="0" i="0" kern="1200" dirty="0" err="1" smtClean="0"/>
            <a:t>здійснюється</a:t>
          </a:r>
          <a:r>
            <a:rPr lang="ru-RU" sz="3200" b="0" i="0" kern="1200" dirty="0" smtClean="0"/>
            <a:t> у неблагополучному </a:t>
          </a:r>
          <a:r>
            <a:rPr lang="ru-RU" sz="3200" b="0" i="0" kern="1200" dirty="0" err="1" smtClean="0"/>
            <a:t>пункті</a:t>
          </a:r>
          <a:r>
            <a:rPr lang="ru-RU" sz="3200" b="0" i="0" kern="1200" dirty="0" smtClean="0"/>
            <a:t> та </a:t>
          </a:r>
          <a:r>
            <a:rPr lang="ru-RU" sz="3200" b="0" i="0" kern="1200" dirty="0" err="1" smtClean="0"/>
            <a:t>навколо</a:t>
          </a:r>
          <a:r>
            <a:rPr lang="ru-RU" sz="3200" b="0" i="0" kern="1200" dirty="0" smtClean="0"/>
            <a:t> </a:t>
          </a:r>
          <a:r>
            <a:rPr lang="ru-RU" sz="3200" b="0" i="0" kern="1200" dirty="0" err="1" smtClean="0"/>
            <a:t>нього</a:t>
          </a:r>
          <a:r>
            <a:rPr lang="ru-RU" sz="3200" b="0" i="0" kern="1200" dirty="0" smtClean="0"/>
            <a:t> з метою </a:t>
          </a:r>
          <a:r>
            <a:rPr lang="ru-RU" sz="3200" b="0" i="0" kern="1200" dirty="0" err="1" smtClean="0"/>
            <a:t>недопущення</a:t>
          </a:r>
          <a:r>
            <a:rPr lang="ru-RU" sz="3200" b="0" i="0" kern="1200" dirty="0" smtClean="0"/>
            <a:t> </a:t>
          </a:r>
          <a:r>
            <a:rPr lang="ru-RU" sz="3200" b="0" i="0" kern="1200" dirty="0" err="1" smtClean="0"/>
            <a:t>поширення</a:t>
          </a:r>
          <a:r>
            <a:rPr lang="ru-RU" sz="3200" b="0" i="0" kern="1200" dirty="0" smtClean="0"/>
            <a:t> </a:t>
          </a:r>
          <a:r>
            <a:rPr lang="ru-RU" sz="3200" b="0" i="0" kern="1200" dirty="0" err="1" smtClean="0"/>
            <a:t>захворювання</a:t>
          </a:r>
          <a:r>
            <a:rPr lang="ru-RU" sz="3200" b="0" i="0" kern="1200" dirty="0" smtClean="0"/>
            <a:t>;</a:t>
          </a:r>
          <a:endParaRPr lang="ru-RU" sz="3200" kern="1200" dirty="0"/>
        </a:p>
      </dsp:txBody>
      <dsp:txXfrm>
        <a:off x="0" y="1009786"/>
        <a:ext cx="9855199" cy="1485225"/>
      </dsp:txXfrm>
    </dsp:sp>
    <dsp:sp modelId="{45AB7C41-D409-4A18-BD1E-D20B4A2678D6}">
      <dsp:nvSpPr>
        <dsp:cNvPr id="0" name=""/>
        <dsp:cNvSpPr/>
      </dsp:nvSpPr>
      <dsp:spPr>
        <a:xfrm>
          <a:off x="0" y="2495011"/>
          <a:ext cx="9855199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b="0" i="0" kern="1200" dirty="0" err="1" smtClean="0"/>
            <a:t>супресивна</a:t>
          </a:r>
          <a:r>
            <a:rPr lang="ru-RU" sz="4100" b="0" i="0" kern="1200" dirty="0" smtClean="0"/>
            <a:t> </a:t>
          </a:r>
          <a:r>
            <a:rPr lang="ru-RU" sz="4100" b="0" i="0" kern="1200" dirty="0" err="1" smtClean="0"/>
            <a:t>вакцинація</a:t>
          </a:r>
          <a:endParaRPr lang="ru-RU" sz="4100" kern="1200" dirty="0"/>
        </a:p>
      </dsp:txBody>
      <dsp:txXfrm>
        <a:off x="48005" y="2543016"/>
        <a:ext cx="9759189" cy="887374"/>
      </dsp:txXfrm>
    </dsp:sp>
    <dsp:sp modelId="{FA2B9E8F-D5D6-46D5-8A90-AB2A1C86D8FD}">
      <dsp:nvSpPr>
        <dsp:cNvPr id="0" name=""/>
        <dsp:cNvSpPr/>
      </dsp:nvSpPr>
      <dsp:spPr>
        <a:xfrm>
          <a:off x="0" y="3478396"/>
          <a:ext cx="9855199" cy="2376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03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200" b="0" i="0" kern="1200" dirty="0" err="1" smtClean="0"/>
            <a:t>вакцинація</a:t>
          </a:r>
          <a:r>
            <a:rPr lang="ru-RU" sz="3200" b="0" i="0" kern="1200" dirty="0" smtClean="0"/>
            <a:t>, </a:t>
          </a:r>
          <a:r>
            <a:rPr lang="ru-RU" sz="3200" b="0" i="0" kern="1200" dirty="0" err="1" smtClean="0"/>
            <a:t>що</a:t>
          </a:r>
          <a:r>
            <a:rPr lang="ru-RU" sz="3200" b="0" i="0" kern="1200" dirty="0" smtClean="0"/>
            <a:t> </a:t>
          </a:r>
          <a:r>
            <a:rPr lang="ru-RU" sz="3200" b="0" i="0" kern="1200" dirty="0" err="1" smtClean="0"/>
            <a:t>здійснюється</a:t>
          </a:r>
          <a:r>
            <a:rPr lang="ru-RU" sz="3200" b="0" i="0" kern="1200" dirty="0" smtClean="0"/>
            <a:t> </a:t>
          </a:r>
          <a:r>
            <a:rPr lang="ru-RU" sz="3200" b="0" i="0" kern="1200" dirty="0" err="1" smtClean="0"/>
            <a:t>виключно</a:t>
          </a:r>
          <a:r>
            <a:rPr lang="ru-RU" sz="3200" b="0" i="0" kern="1200" dirty="0" smtClean="0"/>
            <a:t> в рамках </a:t>
          </a:r>
          <a:r>
            <a:rPr lang="ru-RU" sz="3200" b="0" i="0" kern="1200" dirty="0" err="1" smtClean="0"/>
            <a:t>реалізації</a:t>
          </a:r>
          <a:r>
            <a:rPr lang="ru-RU" sz="3200" b="0" i="0" kern="1200" dirty="0" smtClean="0"/>
            <a:t> </a:t>
          </a:r>
          <a:r>
            <a:rPr lang="ru-RU" sz="3200" b="0" i="0" kern="1200" dirty="0" err="1" smtClean="0"/>
            <a:t>повного</a:t>
          </a:r>
          <a:r>
            <a:rPr lang="ru-RU" sz="3200" b="0" i="0" kern="1200" dirty="0" smtClean="0"/>
            <a:t> </a:t>
          </a:r>
          <a:r>
            <a:rPr lang="ru-RU" sz="3200" b="0" i="0" kern="1200" dirty="0" err="1" smtClean="0"/>
            <a:t>санітарного</a:t>
          </a:r>
          <a:r>
            <a:rPr lang="ru-RU" sz="3200" b="0" i="0" kern="1200" dirty="0" smtClean="0"/>
            <a:t> забою (</a:t>
          </a:r>
          <a:r>
            <a:rPr lang="ru-RU" sz="3200" b="0" i="0" kern="1200" dirty="0" err="1" smtClean="0"/>
            <a:t>стемпінг</a:t>
          </a:r>
          <a:r>
            <a:rPr lang="ru-RU" sz="3200" b="0" i="0" kern="1200" dirty="0" smtClean="0"/>
            <a:t>-ауту) в </a:t>
          </a:r>
          <a:r>
            <a:rPr lang="ru-RU" sz="3200" b="0" i="0" kern="1200" dirty="0" err="1" smtClean="0"/>
            <a:t>господарстві</a:t>
          </a:r>
          <a:r>
            <a:rPr lang="ru-RU" sz="3200" b="0" i="0" kern="1200" dirty="0" smtClean="0"/>
            <a:t> </a:t>
          </a:r>
          <a:r>
            <a:rPr lang="ru-RU" sz="3200" b="0" i="0" kern="1200" dirty="0" err="1" smtClean="0"/>
            <a:t>або</a:t>
          </a:r>
          <a:r>
            <a:rPr lang="ru-RU" sz="3200" b="0" i="0" kern="1200" dirty="0" smtClean="0"/>
            <a:t> на </a:t>
          </a:r>
          <a:r>
            <a:rPr lang="ru-RU" sz="3200" b="0" i="0" kern="1200" dirty="0" err="1" smtClean="0"/>
            <a:t>території</a:t>
          </a:r>
          <a:r>
            <a:rPr lang="ru-RU" sz="3200" b="0" i="0" kern="1200" dirty="0" smtClean="0"/>
            <a:t>, в межах </a:t>
          </a:r>
          <a:r>
            <a:rPr lang="ru-RU" sz="3200" b="0" i="0" kern="1200" dirty="0" err="1" smtClean="0"/>
            <a:t>якої</a:t>
          </a:r>
          <a:r>
            <a:rPr lang="ru-RU" sz="3200" b="0" i="0" kern="1200" dirty="0" smtClean="0"/>
            <a:t> </a:t>
          </a:r>
          <a:r>
            <a:rPr lang="ru-RU" sz="3200" b="0" i="0" kern="1200" dirty="0" err="1" smtClean="0"/>
            <a:t>існує</a:t>
          </a:r>
          <a:r>
            <a:rPr lang="ru-RU" sz="3200" b="0" i="0" kern="1200" dirty="0" smtClean="0"/>
            <a:t> </a:t>
          </a:r>
          <a:r>
            <a:rPr lang="ru-RU" sz="3200" b="0" i="0" kern="1200" dirty="0" err="1" smtClean="0"/>
            <a:t>необхідність</a:t>
          </a:r>
          <a:r>
            <a:rPr lang="ru-RU" sz="3200" b="0" i="0" kern="1200" dirty="0" smtClean="0"/>
            <a:t> </a:t>
          </a:r>
          <a:r>
            <a:rPr lang="ru-RU" sz="3200" b="0" i="0" kern="1200" dirty="0" err="1" smtClean="0"/>
            <a:t>скорочення</a:t>
          </a:r>
          <a:r>
            <a:rPr lang="ru-RU" sz="3200" b="0" i="0" kern="1200" dirty="0" smtClean="0"/>
            <a:t> </a:t>
          </a:r>
          <a:r>
            <a:rPr lang="ru-RU" sz="3200" b="0" i="0" kern="1200" dirty="0" err="1" smtClean="0"/>
            <a:t>кількості</a:t>
          </a:r>
          <a:r>
            <a:rPr lang="ru-RU" sz="3200" b="0" i="0" kern="1200" dirty="0" smtClean="0"/>
            <a:t> </a:t>
          </a:r>
          <a:r>
            <a:rPr lang="ru-RU" sz="3200" b="0" i="0" kern="1200" dirty="0" err="1" smtClean="0"/>
            <a:t>вірусу</a:t>
          </a:r>
          <a:r>
            <a:rPr lang="ru-RU" sz="3200" b="0" i="0" kern="1200" dirty="0" smtClean="0"/>
            <a:t> ящуру;</a:t>
          </a:r>
          <a:endParaRPr lang="ru-RU" sz="3200" kern="1200" dirty="0"/>
        </a:p>
      </dsp:txBody>
      <dsp:txXfrm>
        <a:off x="0" y="3478396"/>
        <a:ext cx="9855199" cy="23763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5FDC1-7132-47AB-B17D-E9E92203F3E3}">
      <dsp:nvSpPr>
        <dsp:cNvPr id="0" name=""/>
        <dsp:cNvSpPr/>
      </dsp:nvSpPr>
      <dsp:spPr>
        <a:xfrm>
          <a:off x="0" y="38551"/>
          <a:ext cx="9855199" cy="12951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0" i="0" kern="1200" dirty="0" smtClean="0"/>
            <a:t>зона </a:t>
          </a:r>
          <a:r>
            <a:rPr lang="ru-RU" sz="5400" b="0" i="0" kern="1200" dirty="0" err="1" smtClean="0"/>
            <a:t>вакцинації</a:t>
          </a:r>
          <a:endParaRPr lang="ru-RU" sz="5400" kern="1200" dirty="0"/>
        </a:p>
      </dsp:txBody>
      <dsp:txXfrm>
        <a:off x="63226" y="101777"/>
        <a:ext cx="9728747" cy="1168738"/>
      </dsp:txXfrm>
    </dsp:sp>
    <dsp:sp modelId="{E5E14CD3-E1BF-46C1-B5CE-C37492A076FF}">
      <dsp:nvSpPr>
        <dsp:cNvPr id="0" name=""/>
        <dsp:cNvSpPr/>
      </dsp:nvSpPr>
      <dsp:spPr>
        <a:xfrm>
          <a:off x="0" y="1333741"/>
          <a:ext cx="9855199" cy="1313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03" tIns="68580" rIns="384048" bIns="68580" numCol="1" spcCol="1270" anchor="t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4200" b="0" i="0" kern="1200" dirty="0" err="1" smtClean="0"/>
            <a:t>територія</a:t>
          </a:r>
          <a:r>
            <a:rPr lang="ru-RU" sz="4200" b="0" i="0" kern="1200" dirty="0" smtClean="0"/>
            <a:t>, на </a:t>
          </a:r>
          <a:r>
            <a:rPr lang="ru-RU" sz="4200" b="0" i="0" kern="1200" dirty="0" err="1" smtClean="0"/>
            <a:t>якій</a:t>
          </a:r>
          <a:r>
            <a:rPr lang="ru-RU" sz="4200" b="0" i="0" kern="1200" dirty="0" smtClean="0"/>
            <a:t> </a:t>
          </a:r>
          <a:r>
            <a:rPr lang="ru-RU" sz="4200" b="0" i="0" kern="1200" dirty="0" err="1" smtClean="0"/>
            <a:t>застосовується</a:t>
          </a:r>
          <a:r>
            <a:rPr lang="ru-RU" sz="4200" b="0" i="0" kern="1200" dirty="0" smtClean="0"/>
            <a:t> вакцина </a:t>
          </a:r>
          <a:r>
            <a:rPr lang="ru-RU" sz="4200" b="0" i="0" kern="1200" dirty="0" err="1" smtClean="0"/>
            <a:t>проти</a:t>
          </a:r>
          <a:r>
            <a:rPr lang="ru-RU" sz="4200" b="0" i="0" kern="1200" dirty="0" smtClean="0"/>
            <a:t> ящуру;</a:t>
          </a:r>
          <a:endParaRPr lang="ru-RU" sz="4200" kern="1200" dirty="0"/>
        </a:p>
      </dsp:txBody>
      <dsp:txXfrm>
        <a:off x="0" y="1333741"/>
        <a:ext cx="9855199" cy="1313414"/>
      </dsp:txXfrm>
    </dsp:sp>
    <dsp:sp modelId="{45AB7C41-D409-4A18-BD1E-D20B4A2678D6}">
      <dsp:nvSpPr>
        <dsp:cNvPr id="0" name=""/>
        <dsp:cNvSpPr/>
      </dsp:nvSpPr>
      <dsp:spPr>
        <a:xfrm>
          <a:off x="0" y="2647156"/>
          <a:ext cx="9855199" cy="12951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0" i="0" kern="1200" dirty="0" err="1" smtClean="0"/>
            <a:t>профілактична</a:t>
          </a:r>
          <a:r>
            <a:rPr lang="ru-RU" sz="5400" b="0" i="0" kern="1200" dirty="0" smtClean="0"/>
            <a:t> </a:t>
          </a:r>
          <a:r>
            <a:rPr lang="ru-RU" sz="5400" b="0" i="0" kern="1200" dirty="0" err="1" smtClean="0"/>
            <a:t>вакцинація</a:t>
          </a:r>
          <a:endParaRPr lang="ru-RU" sz="5400" kern="1200" dirty="0"/>
        </a:p>
      </dsp:txBody>
      <dsp:txXfrm>
        <a:off x="63226" y="2710382"/>
        <a:ext cx="9728747" cy="1168738"/>
      </dsp:txXfrm>
    </dsp:sp>
    <dsp:sp modelId="{FA2B9E8F-D5D6-46D5-8A90-AB2A1C86D8FD}">
      <dsp:nvSpPr>
        <dsp:cNvPr id="0" name=""/>
        <dsp:cNvSpPr/>
      </dsp:nvSpPr>
      <dsp:spPr>
        <a:xfrm>
          <a:off x="0" y="3942346"/>
          <a:ext cx="9855199" cy="1900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03" tIns="68580" rIns="384048" bIns="68580" numCol="1" spcCol="1270" anchor="t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4200" b="0" i="0" kern="1200" dirty="0" err="1" smtClean="0"/>
            <a:t>вакцинація</a:t>
          </a:r>
          <a:r>
            <a:rPr lang="ru-RU" sz="4200" b="0" i="0" kern="1200" dirty="0" smtClean="0"/>
            <a:t> в </a:t>
          </a:r>
          <a:r>
            <a:rPr lang="ru-RU" sz="4200" b="0" i="0" kern="1200" dirty="0" err="1" smtClean="0"/>
            <a:t>господарствах</a:t>
          </a:r>
          <a:r>
            <a:rPr lang="ru-RU" sz="4200" b="0" i="0" kern="1200" dirty="0" smtClean="0"/>
            <a:t> з метою </a:t>
          </a:r>
          <a:r>
            <a:rPr lang="ru-RU" sz="4200" b="0" i="0" kern="1200" dirty="0" err="1" smtClean="0"/>
            <a:t>захисту</a:t>
          </a:r>
          <a:r>
            <a:rPr lang="ru-RU" sz="4200" b="0" i="0" kern="1200" dirty="0" smtClean="0"/>
            <a:t> </a:t>
          </a:r>
          <a:r>
            <a:rPr lang="ru-RU" sz="4200" b="0" i="0" kern="1200" dirty="0" err="1" smtClean="0"/>
            <a:t>тварин</a:t>
          </a:r>
          <a:r>
            <a:rPr lang="ru-RU" sz="4200" b="0" i="0" kern="1200" dirty="0" smtClean="0"/>
            <a:t>, </a:t>
          </a:r>
          <a:r>
            <a:rPr lang="ru-RU" sz="4200" b="0" i="0" kern="1200" dirty="0" err="1" smtClean="0"/>
            <a:t>сприйнятливих</a:t>
          </a:r>
          <a:r>
            <a:rPr lang="ru-RU" sz="4200" b="0" i="0" kern="1200" dirty="0" smtClean="0"/>
            <a:t> до </a:t>
          </a:r>
          <a:r>
            <a:rPr lang="ru-RU" sz="4200" b="0" i="0" kern="1200" dirty="0" err="1" smtClean="0"/>
            <a:t>ураження</a:t>
          </a:r>
          <a:r>
            <a:rPr lang="ru-RU" sz="4200" b="0" i="0" kern="1200" dirty="0" smtClean="0"/>
            <a:t> </a:t>
          </a:r>
          <a:r>
            <a:rPr lang="ru-RU" sz="4200" b="0" i="0" kern="1200" dirty="0" err="1" smtClean="0"/>
            <a:t>вірусом</a:t>
          </a:r>
          <a:r>
            <a:rPr lang="ru-RU" sz="4200" b="0" i="0" kern="1200" dirty="0" smtClean="0"/>
            <a:t> ящуру;</a:t>
          </a:r>
          <a:endParaRPr lang="ru-RU" sz="4200" kern="1200" dirty="0"/>
        </a:p>
      </dsp:txBody>
      <dsp:txXfrm>
        <a:off x="0" y="3942346"/>
        <a:ext cx="9855199" cy="1900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8F75E-131E-46FF-98FC-3BC4975B2D4D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1093B-2AE5-4AF5-BD02-0C3C1B764818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89187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51258-7575-4C37-AE60-90F4B817C6DD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5B2AC-3150-4725-B4ED-2C5CC86F6BD8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981615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ED268-D641-46B0-B4E9-7EC5D9ECE429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AF62-90C4-49F8-BBA9-B12DADFF058A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69467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FD8F0-CE4F-4C79-9D35-5BB277989DA1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924EE-976E-4706-A974-3DB2BC47E9B9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57483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F661B-DFD1-437E-8D7E-7F6E0EEDCBFA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6CD28-CA6A-46A3-916C-E290F86997EC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97953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1FF83-D0FD-40C3-B752-EC3F5A09AC55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3B9F7-49A8-4267-8D57-5030783CB546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47364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9A1B5-8B75-4A3A-BBC8-2C8C339872D8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84E5E-9B36-4F0D-ABB6-A99DBDC38756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14013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FB103-5DEC-4566-99EC-054856816423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C6052-FF02-4EDA-8B26-B219D2D1F39E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174739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3E1AF-611B-4EEF-8293-EC2B01FAB1CC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9114A-4C41-4895-80A8-68EBDC24C040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974652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A4BD1-34C5-488B-B935-FEED517F3E26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E5E2A-55A5-4179-8ACD-3A146B9E2C7E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42962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A3B4C-2064-43A3-A7CE-A3E441396C73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B2607-0ADC-477D-9156-B1981D09B70E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69542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título del patrón</a:t>
            </a:r>
            <a:endParaRPr lang="en-US" altLang="en-US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  <a:endParaRPr lang="en-US" altLang="en-U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C2D039-AA68-46C5-93BB-87EAD9EB546A}" type="datetime1">
              <a:rPr lang="en-US"/>
              <a:pPr>
                <a:defRPr/>
              </a:pPr>
              <a:t>4/6/2025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720FAB6-38CA-48EB-A2C6-B862CDAF392E}" type="slidenum">
              <a:rPr lang="en-US" altLang="es-ES"/>
              <a:pPr>
                <a:defRPr/>
              </a:pPr>
              <a:t>‹#›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22607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alt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524000" y="1"/>
            <a:ext cx="9144000" cy="5643563"/>
          </a:xfrm>
          <a:solidFill>
            <a:srgbClr val="003399"/>
          </a:solidFill>
        </p:spPr>
        <p:txBody>
          <a:bodyPr/>
          <a:lstStyle/>
          <a:p>
            <a:pPr eaLnBrk="1" hangingPunct="1"/>
            <a:endParaRPr lang="en-US" altLang="en-US" dirty="0" smtClean="0">
              <a:solidFill>
                <a:srgbClr val="0B53A1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algn="r" eaLnBrk="1" hangingPunct="1">
              <a:buFont typeface="Arial" panose="020B0604020202020204" pitchFamily="34" charset="0"/>
              <a:buNone/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algn="r" eaLnBrk="1" hangingPunct="1">
              <a:buFont typeface="Arial" panose="020B0604020202020204" pitchFamily="34" charset="0"/>
              <a:buNone/>
            </a:pPr>
            <a:endParaRPr lang="uk-UA" altLang="en-US" sz="24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r" eaLnBrk="1" hangingPunct="1">
              <a:buFont typeface="Arial" panose="020B0604020202020204" pitchFamily="34" charset="0"/>
              <a:buNone/>
            </a:pP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100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51" y="6061075"/>
            <a:ext cx="7096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6034089"/>
            <a:ext cx="19780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813" y="5929314"/>
            <a:ext cx="22669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Рисунок 7" descr="yellow_arrow-0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75" y="265114"/>
            <a:ext cx="1244600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TextBox 8"/>
          <p:cNvSpPr txBox="1">
            <a:spLocks noChangeArrowheads="1"/>
          </p:cNvSpPr>
          <p:nvPr/>
        </p:nvSpPr>
        <p:spPr bwMode="auto">
          <a:xfrm>
            <a:off x="2228851" y="1557338"/>
            <a:ext cx="79597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ru-UA" b="1" dirty="0" smtClean="0">
                <a:solidFill>
                  <a:srgbClr val="FFFFFF"/>
                </a:solidFill>
                <a:cs typeface="Arial" panose="020B0604020202020204" pitchFamily="34" charset="0"/>
              </a:rPr>
              <a:t>«Кільцева» вакцинація та принципи її застосування, відновлення статусу країни вільної без вакцинації</a:t>
            </a:r>
            <a:endParaRPr lang="uk-UA" altLang="en-US" b="1" dirty="0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05" name="TextBox 9"/>
          <p:cNvSpPr txBox="1">
            <a:spLocks noChangeArrowheads="1"/>
          </p:cNvSpPr>
          <p:nvPr/>
        </p:nvSpPr>
        <p:spPr bwMode="auto">
          <a:xfrm>
            <a:off x="5303838" y="3943351"/>
            <a:ext cx="4500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uk-UA" altLang="en-US" sz="240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Троцький Мар'ян </a:t>
            </a:r>
          </a:p>
        </p:txBody>
      </p:sp>
    </p:spTree>
    <p:extLst>
      <p:ext uri="{BB962C8B-B14F-4D97-AF65-F5344CB8AC3E}">
        <p14:creationId xmlns:p14="http://schemas.microsoft.com/office/powerpoint/2010/main" val="282634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300" y="571500"/>
            <a:ext cx="12077700" cy="6019800"/>
          </a:xfrm>
          <a:prstGeom prst="rect">
            <a:avLst/>
          </a:prstGeom>
        </p:spPr>
        <p:txBody>
          <a:bodyPr wrap="square">
            <a:normAutofit fontScale="70000" lnSpcReduction="20000"/>
          </a:bodyPr>
          <a:lstStyle/>
          <a:p>
            <a:pPr lvl="0"/>
            <a:r>
              <a:rPr lang="ru-RU" sz="3200" dirty="0">
                <a:solidFill>
                  <a:prstClr val="black"/>
                </a:solidFill>
              </a:rPr>
              <a:t>   На </a:t>
            </a:r>
            <a:r>
              <a:rPr lang="ru-RU" sz="3200" dirty="0" err="1">
                <a:solidFill>
                  <a:prstClr val="black"/>
                </a:solidFill>
              </a:rPr>
              <a:t>території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її</a:t>
            </a:r>
            <a:r>
              <a:rPr lang="ru-RU" sz="3200" dirty="0">
                <a:solidFill>
                  <a:prstClr val="black"/>
                </a:solidFill>
              </a:rPr>
              <a:t> початку до </a:t>
            </a:r>
            <a:r>
              <a:rPr lang="ru-RU" sz="3200" dirty="0" err="1">
                <a:solidFill>
                  <a:prstClr val="black"/>
                </a:solidFill>
              </a:rPr>
              <a:t>щонайменше</a:t>
            </a:r>
            <a:r>
              <a:rPr lang="ru-RU" sz="3200" dirty="0">
                <a:solidFill>
                  <a:prstClr val="black"/>
                </a:solidFill>
              </a:rPr>
              <a:t> 30 </a:t>
            </a:r>
            <a:r>
              <a:rPr lang="ru-RU" sz="3200" dirty="0" err="1">
                <a:solidFill>
                  <a:prstClr val="black"/>
                </a:solidFill>
              </a:rPr>
              <a:t>днів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після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завершення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: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1) </a:t>
            </a:r>
            <a:r>
              <a:rPr lang="ru-RU" sz="3200" dirty="0" err="1">
                <a:solidFill>
                  <a:prstClr val="black"/>
                </a:solidFill>
              </a:rPr>
              <a:t>забороняється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переміщення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живих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сприйнятливих</a:t>
            </a:r>
            <a:r>
              <a:rPr lang="ru-RU" sz="3200" dirty="0">
                <a:solidFill>
                  <a:prstClr val="black"/>
                </a:solidFill>
              </a:rPr>
              <a:t> до </a:t>
            </a:r>
            <a:r>
              <a:rPr lang="ru-RU" sz="3200" dirty="0" err="1">
                <a:solidFill>
                  <a:prstClr val="black"/>
                </a:solidFill>
              </a:rPr>
              <a:t>вірусу</a:t>
            </a:r>
            <a:r>
              <a:rPr lang="ru-RU" sz="3200" dirty="0">
                <a:solidFill>
                  <a:prstClr val="black"/>
                </a:solidFill>
              </a:rPr>
              <a:t> ящуру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між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господарствами</a:t>
            </a:r>
            <a:r>
              <a:rPr lang="ru-RU" sz="3200" dirty="0">
                <a:solidFill>
                  <a:prstClr val="black"/>
                </a:solidFill>
              </a:rPr>
              <a:t> в межах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 та за </a:t>
            </a:r>
            <a:r>
              <a:rPr lang="ru-RU" sz="3200" dirty="0" err="1">
                <a:solidFill>
                  <a:prstClr val="black"/>
                </a:solidFill>
              </a:rPr>
              <a:t>її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межі</a:t>
            </a:r>
            <a:r>
              <a:rPr lang="ru-RU" sz="3200" dirty="0">
                <a:solidFill>
                  <a:prstClr val="black"/>
                </a:solidFill>
              </a:rPr>
              <a:t>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2) </a:t>
            </a:r>
            <a:r>
              <a:rPr lang="ru-RU" sz="3200" dirty="0" err="1">
                <a:solidFill>
                  <a:prstClr val="black"/>
                </a:solidFill>
              </a:rPr>
              <a:t>після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клінічного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обстеження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живих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, а </a:t>
            </a:r>
            <a:r>
              <a:rPr lang="ru-RU" sz="3200" dirty="0" err="1">
                <a:solidFill>
                  <a:prstClr val="black"/>
                </a:solidFill>
              </a:rPr>
              <a:t>також</a:t>
            </a:r>
            <a:r>
              <a:rPr lang="ru-RU" sz="3200" dirty="0">
                <a:solidFill>
                  <a:prstClr val="black"/>
                </a:solidFill>
              </a:rPr>
              <a:t> стад, з </a:t>
            </a:r>
            <a:r>
              <a:rPr lang="ru-RU" sz="3200" dirty="0" err="1">
                <a:solidFill>
                  <a:prstClr val="black"/>
                </a:solidFill>
              </a:rPr>
              <a:t>яких</a:t>
            </a:r>
            <a:r>
              <a:rPr lang="ru-RU" sz="3200" dirty="0">
                <a:solidFill>
                  <a:prstClr val="black"/>
                </a:solidFill>
              </a:rPr>
              <a:t> вони </a:t>
            </a:r>
            <a:r>
              <a:rPr lang="ru-RU" sz="3200" dirty="0" err="1">
                <a:solidFill>
                  <a:prstClr val="black"/>
                </a:solidFill>
              </a:rPr>
              <a:t>походять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або</a:t>
            </a:r>
            <a:r>
              <a:rPr lang="ru-RU" sz="3200" dirty="0">
                <a:solidFill>
                  <a:prstClr val="black"/>
                </a:solidFill>
              </a:rPr>
              <a:t> з </a:t>
            </a:r>
            <a:r>
              <a:rPr lang="ru-RU" sz="3200" dirty="0" err="1">
                <a:solidFill>
                  <a:prstClr val="black"/>
                </a:solidFill>
              </a:rPr>
              <a:t>яких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їх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вивезли</a:t>
            </a:r>
            <a:r>
              <a:rPr lang="ru-RU" sz="3200" dirty="0">
                <a:solidFill>
                  <a:prstClr val="black"/>
                </a:solidFill>
              </a:rPr>
              <a:t>, вони </a:t>
            </a:r>
            <a:r>
              <a:rPr lang="ru-RU" sz="3200" dirty="0" err="1">
                <a:solidFill>
                  <a:prstClr val="black"/>
                </a:solidFill>
              </a:rPr>
              <a:t>можуть</a:t>
            </a:r>
            <a:r>
              <a:rPr lang="ru-RU" sz="3200" dirty="0">
                <a:solidFill>
                  <a:prstClr val="black"/>
                </a:solidFill>
              </a:rPr>
              <a:t> бути </a:t>
            </a:r>
            <a:r>
              <a:rPr lang="ru-RU" sz="3200" dirty="0" err="1">
                <a:solidFill>
                  <a:prstClr val="black"/>
                </a:solidFill>
              </a:rPr>
              <a:t>переміщені</a:t>
            </a:r>
            <a:r>
              <a:rPr lang="ru-RU" sz="3200" dirty="0">
                <a:solidFill>
                  <a:prstClr val="black"/>
                </a:solidFill>
              </a:rPr>
              <a:t> з метою </a:t>
            </a:r>
            <a:r>
              <a:rPr lang="ru-RU" sz="3200" dirty="0" err="1">
                <a:solidFill>
                  <a:prstClr val="black"/>
                </a:solidFill>
              </a:rPr>
              <a:t>негайного</a:t>
            </a:r>
            <a:r>
              <a:rPr lang="ru-RU" sz="3200" dirty="0">
                <a:solidFill>
                  <a:prstClr val="black"/>
                </a:solidFill>
              </a:rPr>
              <a:t> забою </a:t>
            </a:r>
            <a:r>
              <a:rPr lang="ru-RU" sz="3200" dirty="0" err="1">
                <a:solidFill>
                  <a:prstClr val="black"/>
                </a:solidFill>
              </a:rPr>
              <a:t>безпосередньо</a:t>
            </a:r>
            <a:r>
              <a:rPr lang="ru-RU" sz="3200" dirty="0">
                <a:solidFill>
                  <a:prstClr val="black"/>
                </a:solidFill>
              </a:rPr>
              <a:t> до </a:t>
            </a:r>
            <a:r>
              <a:rPr lang="ru-RU" sz="3200" dirty="0" err="1">
                <a:solidFill>
                  <a:prstClr val="black"/>
                </a:solidFill>
              </a:rPr>
              <a:t>бійні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призначеної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компетентним</a:t>
            </a:r>
            <a:r>
              <a:rPr lang="ru-RU" sz="3200" dirty="0">
                <a:solidFill>
                  <a:prstClr val="black"/>
                </a:solidFill>
              </a:rPr>
              <a:t> органом,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знаходиться</a:t>
            </a:r>
            <a:r>
              <a:rPr lang="ru-RU" sz="3200" dirty="0">
                <a:solidFill>
                  <a:prstClr val="black"/>
                </a:solidFill>
              </a:rPr>
              <a:t> в межах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або</a:t>
            </a:r>
            <a:r>
              <a:rPr lang="ru-RU" sz="3200" dirty="0">
                <a:solidFill>
                  <a:prstClr val="black"/>
                </a:solidFill>
              </a:rPr>
              <a:t> у </a:t>
            </a:r>
            <a:r>
              <a:rPr lang="ru-RU" sz="3200" dirty="0" err="1">
                <a:solidFill>
                  <a:prstClr val="black"/>
                </a:solidFill>
              </a:rPr>
              <a:t>виняткових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випадках</a:t>
            </a:r>
            <a:r>
              <a:rPr lang="ru-RU" sz="3200" dirty="0">
                <a:solidFill>
                  <a:prstClr val="black"/>
                </a:solidFill>
              </a:rPr>
              <a:t> на </a:t>
            </a:r>
            <a:r>
              <a:rPr lang="ru-RU" sz="3200" dirty="0" err="1">
                <a:solidFill>
                  <a:prstClr val="black"/>
                </a:solidFill>
              </a:rPr>
              <a:t>близькій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відстані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цієї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3) </a:t>
            </a:r>
            <a:r>
              <a:rPr lang="ru-RU" sz="3200" dirty="0" err="1">
                <a:solidFill>
                  <a:prstClr val="black"/>
                </a:solidFill>
              </a:rPr>
              <a:t>свіже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м’ясо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отримане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вакцинованих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походять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із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спостереження</a:t>
            </a:r>
            <a:r>
              <a:rPr lang="ru-RU" sz="3200" dirty="0">
                <a:solidFill>
                  <a:prstClr val="black"/>
                </a:solidFill>
              </a:rPr>
              <a:t>, а </a:t>
            </a:r>
            <a:r>
              <a:rPr lang="ru-RU" sz="3200" dirty="0" err="1">
                <a:solidFill>
                  <a:prstClr val="black"/>
                </a:solidFill>
              </a:rPr>
              <a:t>також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м’ясних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продуктів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вироблених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із</a:t>
            </a:r>
            <a:r>
              <a:rPr lang="ru-RU" sz="3200" dirty="0">
                <a:solidFill>
                  <a:prstClr val="black"/>
                </a:solidFill>
              </a:rPr>
              <a:t> такого </a:t>
            </a:r>
            <a:r>
              <a:rPr lang="ru-RU" sz="3200" dirty="0" err="1">
                <a:solidFill>
                  <a:prstClr val="black"/>
                </a:solidFill>
              </a:rPr>
              <a:t>м’яса</a:t>
            </a:r>
            <a:r>
              <a:rPr lang="ru-RU" sz="3200" dirty="0">
                <a:solidFill>
                  <a:prstClr val="black"/>
                </a:solidFill>
              </a:rPr>
              <a:t>, повинно бути </a:t>
            </a:r>
            <a:r>
              <a:rPr lang="ru-RU" sz="3200" dirty="0" err="1">
                <a:solidFill>
                  <a:prstClr val="black"/>
                </a:solidFill>
              </a:rPr>
              <a:t>позначено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зберігатися</a:t>
            </a:r>
            <a:r>
              <a:rPr lang="ru-RU" sz="3200" dirty="0">
                <a:solidFill>
                  <a:prstClr val="black"/>
                </a:solidFill>
              </a:rPr>
              <a:t> й </a:t>
            </a:r>
            <a:r>
              <a:rPr lang="ru-RU" sz="3200" dirty="0" err="1">
                <a:solidFill>
                  <a:prstClr val="black"/>
                </a:solidFill>
              </a:rPr>
              <a:t>перевозитися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окремо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іншого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м’яса</a:t>
            </a:r>
            <a:r>
              <a:rPr lang="ru-RU" sz="3200" dirty="0">
                <a:solidFill>
                  <a:prstClr val="black"/>
                </a:solidFill>
              </a:rPr>
              <a:t> у </a:t>
            </a:r>
            <a:r>
              <a:rPr lang="ru-RU" sz="3200" dirty="0" err="1">
                <a:solidFill>
                  <a:prstClr val="black"/>
                </a:solidFill>
              </a:rPr>
              <a:t>закритих</a:t>
            </a:r>
            <a:r>
              <a:rPr lang="ru-RU" sz="3200" dirty="0">
                <a:solidFill>
                  <a:prstClr val="black"/>
                </a:solidFill>
              </a:rPr>
              <a:t> контейнерах до </a:t>
            </a:r>
            <a:r>
              <a:rPr lang="ru-RU" sz="3200" dirty="0" err="1">
                <a:solidFill>
                  <a:prstClr val="black"/>
                </a:solidFill>
              </a:rPr>
              <a:t>підприємства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призначеного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компетентним</a:t>
            </a:r>
            <a:r>
              <a:rPr lang="ru-RU" sz="3200" dirty="0">
                <a:solidFill>
                  <a:prstClr val="black"/>
                </a:solidFill>
              </a:rPr>
              <a:t> органом </a:t>
            </a:r>
            <a:r>
              <a:rPr lang="ru-RU" sz="3200" dirty="0" err="1">
                <a:solidFill>
                  <a:prstClr val="black"/>
                </a:solidFill>
              </a:rPr>
              <a:t>відповідної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території</a:t>
            </a:r>
            <a:r>
              <a:rPr lang="ru-RU" sz="3200" dirty="0">
                <a:solidFill>
                  <a:prstClr val="black"/>
                </a:solidFill>
              </a:rPr>
              <a:t>, з метою </a:t>
            </a:r>
            <a:r>
              <a:rPr lang="ru-RU" sz="3200" dirty="0" err="1">
                <a:solidFill>
                  <a:prstClr val="black"/>
                </a:solidFill>
              </a:rPr>
              <a:t>переробки</a:t>
            </a:r>
            <a:r>
              <a:rPr lang="ru-RU" sz="3200" dirty="0">
                <a:solidFill>
                  <a:prstClr val="black"/>
                </a:solidFill>
              </a:rPr>
              <a:t>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4) молоко та </a:t>
            </a:r>
            <a:r>
              <a:rPr lang="ru-RU" sz="3200" dirty="0" err="1">
                <a:solidFill>
                  <a:prstClr val="black"/>
                </a:solidFill>
              </a:rPr>
              <a:t>молочні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продукти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отримані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вакцинованих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можна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розміщувати</a:t>
            </a:r>
            <a:r>
              <a:rPr lang="ru-RU" sz="3200" dirty="0">
                <a:solidFill>
                  <a:prstClr val="black"/>
                </a:solidFill>
              </a:rPr>
              <a:t> на </a:t>
            </a:r>
            <a:r>
              <a:rPr lang="ru-RU" sz="3200" dirty="0" err="1">
                <a:solidFill>
                  <a:prstClr val="black"/>
                </a:solidFill>
              </a:rPr>
              <a:t>території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 та поза </a:t>
            </a:r>
            <a:r>
              <a:rPr lang="ru-RU" sz="3200" dirty="0" err="1">
                <a:solidFill>
                  <a:prstClr val="black"/>
                </a:solidFill>
              </a:rPr>
              <a:t>її</a:t>
            </a:r>
            <a:r>
              <a:rPr lang="ru-RU" sz="3200" dirty="0">
                <a:solidFill>
                  <a:prstClr val="black"/>
                </a:solidFill>
              </a:rPr>
              <a:t> межами за </a:t>
            </a:r>
            <a:r>
              <a:rPr lang="ru-RU" sz="3200" dirty="0" err="1">
                <a:solidFill>
                  <a:prstClr val="black"/>
                </a:solidFill>
              </a:rPr>
              <a:t>умови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залежно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кінцевого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використання</a:t>
            </a:r>
            <a:r>
              <a:rPr lang="ru-RU" sz="3200" dirty="0">
                <a:solidFill>
                  <a:prstClr val="black"/>
                </a:solidFill>
              </a:rPr>
              <a:t> - для </a:t>
            </a:r>
            <a:r>
              <a:rPr lang="ru-RU" sz="3200" dirty="0" err="1">
                <a:solidFill>
                  <a:prstClr val="black"/>
                </a:solidFill>
              </a:rPr>
              <a:t>споживання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людиною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або</a:t>
            </a:r>
            <a:r>
              <a:rPr lang="ru-RU" sz="3200" dirty="0">
                <a:solidFill>
                  <a:prstClr val="black"/>
                </a:solidFill>
              </a:rPr>
              <a:t> в </a:t>
            </a:r>
            <a:r>
              <a:rPr lang="ru-RU" sz="3200" dirty="0" err="1">
                <a:solidFill>
                  <a:prstClr val="black"/>
                </a:solidFill>
              </a:rPr>
              <a:t>інших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цілях</a:t>
            </a:r>
            <a:r>
              <a:rPr lang="ru-RU" sz="3200" dirty="0">
                <a:solidFill>
                  <a:prstClr val="black"/>
                </a:solidFill>
              </a:rPr>
              <a:t> - вони </a:t>
            </a:r>
            <a:r>
              <a:rPr lang="ru-RU" sz="3200" dirty="0" err="1">
                <a:solidFill>
                  <a:prstClr val="black"/>
                </a:solidFill>
              </a:rPr>
              <a:t>зазнали</a:t>
            </a:r>
            <a:r>
              <a:rPr lang="ru-RU" sz="3200" dirty="0">
                <a:solidFill>
                  <a:prstClr val="black"/>
                </a:solidFill>
              </a:rPr>
              <a:t> одну з процедур </a:t>
            </a:r>
            <a:r>
              <a:rPr lang="ru-RU" sz="3200" dirty="0" err="1">
                <a:solidFill>
                  <a:prstClr val="black"/>
                </a:solidFill>
              </a:rPr>
              <a:t>обробки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гарантує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знищення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збудника</a:t>
            </a:r>
            <a:r>
              <a:rPr lang="ru-RU" sz="3200" dirty="0">
                <a:solidFill>
                  <a:prstClr val="black"/>
                </a:solidFill>
              </a:rPr>
              <a:t> ящуру. </a:t>
            </a:r>
            <a:r>
              <a:rPr lang="ru-RU" sz="3200" dirty="0" err="1">
                <a:solidFill>
                  <a:prstClr val="black"/>
                </a:solidFill>
              </a:rPr>
              <a:t>Обробку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необхідно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здійснювати</a:t>
            </a:r>
            <a:r>
              <a:rPr lang="ru-RU" sz="3200" dirty="0">
                <a:solidFill>
                  <a:prstClr val="black"/>
                </a:solidFill>
              </a:rPr>
              <a:t> на </a:t>
            </a:r>
            <a:r>
              <a:rPr lang="ru-RU" sz="3200" dirty="0" err="1">
                <a:solidFill>
                  <a:prstClr val="black"/>
                </a:solidFill>
              </a:rPr>
              <a:t>підприємствах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розташованих</a:t>
            </a:r>
            <a:r>
              <a:rPr lang="ru-RU" sz="3200" dirty="0">
                <a:solidFill>
                  <a:prstClr val="black"/>
                </a:solidFill>
              </a:rPr>
              <a:t> на </a:t>
            </a:r>
            <a:r>
              <a:rPr lang="ru-RU" sz="3200" dirty="0" err="1">
                <a:solidFill>
                  <a:prstClr val="black"/>
                </a:solidFill>
              </a:rPr>
              <a:t>території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або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якщо</a:t>
            </a:r>
            <a:r>
              <a:rPr lang="ru-RU" sz="3200" dirty="0">
                <a:solidFill>
                  <a:prstClr val="black"/>
                </a:solidFill>
              </a:rPr>
              <a:t> такого </a:t>
            </a:r>
            <a:r>
              <a:rPr lang="ru-RU" sz="3200" dirty="0" err="1">
                <a:solidFill>
                  <a:prstClr val="black"/>
                </a:solidFill>
              </a:rPr>
              <a:t>підприємства</a:t>
            </a:r>
            <a:r>
              <a:rPr lang="ru-RU" sz="3200" dirty="0">
                <a:solidFill>
                  <a:prstClr val="black"/>
                </a:solidFill>
              </a:rPr>
              <a:t> в межах </a:t>
            </a:r>
            <a:r>
              <a:rPr lang="ru-RU" sz="3200" dirty="0" err="1">
                <a:solidFill>
                  <a:prstClr val="black"/>
                </a:solidFill>
              </a:rPr>
              <a:t>цієї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немає</a:t>
            </a:r>
            <a:r>
              <a:rPr lang="ru-RU" sz="3200" dirty="0">
                <a:solidFill>
                  <a:prstClr val="black"/>
                </a:solidFill>
              </a:rPr>
              <a:t> - на </a:t>
            </a:r>
            <a:r>
              <a:rPr lang="ru-RU" sz="3200" dirty="0" err="1">
                <a:solidFill>
                  <a:prstClr val="black"/>
                </a:solidFill>
              </a:rPr>
              <a:t>підприємствах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знаходяться</a:t>
            </a:r>
            <a:r>
              <a:rPr lang="ru-RU" sz="3200" dirty="0">
                <a:solidFill>
                  <a:prstClr val="black"/>
                </a:solidFill>
              </a:rPr>
              <a:t> поза межами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, до </a:t>
            </a:r>
            <a:r>
              <a:rPr lang="ru-RU" sz="3200" dirty="0" err="1">
                <a:solidFill>
                  <a:prstClr val="black"/>
                </a:solidFill>
              </a:rPr>
              <a:t>яких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сире</a:t>
            </a:r>
            <a:r>
              <a:rPr lang="ru-RU" sz="3200" dirty="0">
                <a:solidFill>
                  <a:prstClr val="black"/>
                </a:solidFill>
              </a:rPr>
              <a:t> молоко </a:t>
            </a:r>
            <a:r>
              <a:rPr lang="ru-RU" sz="3200" dirty="0" err="1">
                <a:solidFill>
                  <a:prstClr val="black"/>
                </a:solidFill>
              </a:rPr>
              <a:t>необхідно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перевозити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відповідно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smtClean="0">
                <a:solidFill>
                  <a:prstClr val="black"/>
                </a:solidFill>
              </a:rPr>
              <a:t>до </a:t>
            </a:r>
            <a:r>
              <a:rPr lang="ru-RU" sz="3200" dirty="0" err="1" smtClean="0">
                <a:solidFill>
                  <a:prstClr val="black"/>
                </a:solidFill>
              </a:rPr>
              <a:t>нищезазначеного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8901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300" y="571500"/>
            <a:ext cx="12077700" cy="6019800"/>
          </a:xfrm>
          <a:prstGeom prst="rect">
            <a:avLst/>
          </a:prstGeom>
        </p:spPr>
        <p:txBody>
          <a:bodyPr wrap="square">
            <a:normAutofit fontScale="85000" lnSpcReduction="10000"/>
          </a:bodyPr>
          <a:lstStyle/>
          <a:p>
            <a:pPr lvl="0"/>
            <a:r>
              <a:rPr lang="ru-RU" sz="3200" dirty="0">
                <a:solidFill>
                  <a:prstClr val="black"/>
                </a:solidFill>
              </a:rPr>
              <a:t>   </a:t>
            </a:r>
            <a:r>
              <a:rPr lang="ru-RU" sz="3200" dirty="0" err="1">
                <a:solidFill>
                  <a:prstClr val="black"/>
                </a:solidFill>
              </a:rPr>
              <a:t>Підприємства</a:t>
            </a:r>
            <a:r>
              <a:rPr lang="ru-RU" sz="3200" dirty="0">
                <a:solidFill>
                  <a:prstClr val="black"/>
                </a:solidFill>
              </a:rPr>
              <a:t> з </a:t>
            </a:r>
            <a:r>
              <a:rPr lang="ru-RU" sz="3200" dirty="0" err="1">
                <a:solidFill>
                  <a:prstClr val="black"/>
                </a:solidFill>
              </a:rPr>
              <a:t>переробки</a:t>
            </a:r>
            <a:r>
              <a:rPr lang="ru-RU" sz="3200" dirty="0">
                <a:solidFill>
                  <a:prstClr val="black"/>
                </a:solidFill>
              </a:rPr>
              <a:t> молока, </a:t>
            </a:r>
            <a:r>
              <a:rPr lang="ru-RU" sz="3200" dirty="0" err="1">
                <a:solidFill>
                  <a:prstClr val="black"/>
                </a:solidFill>
              </a:rPr>
              <a:t>розташовані</a:t>
            </a:r>
            <a:r>
              <a:rPr lang="ru-RU" sz="3200" dirty="0">
                <a:solidFill>
                  <a:prstClr val="black"/>
                </a:solidFill>
              </a:rPr>
              <a:t> на </a:t>
            </a:r>
            <a:r>
              <a:rPr lang="ru-RU" sz="3200" dirty="0" err="1">
                <a:solidFill>
                  <a:prstClr val="black"/>
                </a:solidFill>
              </a:rPr>
              <a:t>території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або</a:t>
            </a:r>
            <a:r>
              <a:rPr lang="ru-RU" sz="3200" dirty="0">
                <a:solidFill>
                  <a:prstClr val="black"/>
                </a:solidFill>
              </a:rPr>
              <a:t> поза межами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які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здійснюють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переробку</a:t>
            </a:r>
            <a:r>
              <a:rPr lang="ru-RU" sz="3200" dirty="0">
                <a:solidFill>
                  <a:prstClr val="black"/>
                </a:solidFill>
              </a:rPr>
              <a:t> молока, </a:t>
            </a:r>
            <a:r>
              <a:rPr lang="ru-RU" sz="3200" dirty="0" err="1">
                <a:solidFill>
                  <a:prstClr val="black"/>
                </a:solidFill>
              </a:rPr>
              <a:t>мають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відповідати</a:t>
            </a:r>
            <a:r>
              <a:rPr lang="ru-RU" sz="3200" dirty="0">
                <a:solidFill>
                  <a:prstClr val="black"/>
                </a:solidFill>
              </a:rPr>
              <a:t> таким </a:t>
            </a:r>
            <a:r>
              <a:rPr lang="ru-RU" sz="3200" dirty="0" err="1">
                <a:solidFill>
                  <a:prstClr val="black"/>
                </a:solidFill>
              </a:rPr>
              <a:t>вимогам</a:t>
            </a:r>
            <a:r>
              <a:rPr lang="ru-RU" sz="3200" dirty="0">
                <a:solidFill>
                  <a:prstClr val="black"/>
                </a:solidFill>
              </a:rPr>
              <a:t>: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1) </a:t>
            </a:r>
            <a:r>
              <a:rPr lang="ru-RU" sz="3200" dirty="0" err="1">
                <a:solidFill>
                  <a:prstClr val="black"/>
                </a:solidFill>
              </a:rPr>
              <a:t>працювати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офіційним</a:t>
            </a:r>
            <a:r>
              <a:rPr lang="ru-RU" sz="3200" dirty="0">
                <a:solidFill>
                  <a:prstClr val="black"/>
                </a:solidFill>
              </a:rPr>
              <a:t> контролем;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2) молоко та </a:t>
            </a:r>
            <a:r>
              <a:rPr lang="ru-RU" sz="3200" dirty="0" err="1">
                <a:solidFill>
                  <a:prstClr val="black"/>
                </a:solidFill>
              </a:rPr>
              <a:t>молочні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продукти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використовуються</a:t>
            </a:r>
            <a:r>
              <a:rPr lang="ru-RU" sz="3200" dirty="0">
                <a:solidFill>
                  <a:prstClr val="black"/>
                </a:solidFill>
              </a:rPr>
              <a:t> на </a:t>
            </a:r>
            <a:r>
              <a:rPr lang="ru-RU" sz="3200" dirty="0" err="1">
                <a:solidFill>
                  <a:prstClr val="black"/>
                </a:solidFill>
              </a:rPr>
              <a:t>підприємстві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мають</a:t>
            </a:r>
            <a:r>
              <a:rPr lang="ru-RU" sz="3200" dirty="0">
                <a:solidFill>
                  <a:prstClr val="black"/>
                </a:solidFill>
              </a:rPr>
              <a:t> бути </a:t>
            </a:r>
            <a:r>
              <a:rPr lang="ru-RU" sz="3200" dirty="0" err="1">
                <a:solidFill>
                  <a:prstClr val="black"/>
                </a:solidFill>
              </a:rPr>
              <a:t>оброблені</a:t>
            </a:r>
            <a:r>
              <a:rPr lang="ru-RU" sz="3200" dirty="0">
                <a:solidFill>
                  <a:prstClr val="black"/>
                </a:solidFill>
              </a:rPr>
              <a:t> таким способом,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виключає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зараження</a:t>
            </a:r>
            <a:r>
              <a:rPr lang="ru-RU" sz="3200" dirty="0">
                <a:solidFill>
                  <a:prstClr val="black"/>
                </a:solidFill>
              </a:rPr>
              <a:t> на ящур, </a:t>
            </a:r>
            <a:r>
              <a:rPr lang="ru-RU" sz="3200" dirty="0" err="1">
                <a:solidFill>
                  <a:prstClr val="black"/>
                </a:solidFill>
              </a:rPr>
              <a:t>або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мають</a:t>
            </a:r>
            <a:r>
              <a:rPr lang="ru-RU" sz="3200" dirty="0">
                <a:solidFill>
                  <a:prstClr val="black"/>
                </a:solidFill>
              </a:rPr>
              <a:t> бути </a:t>
            </a:r>
            <a:r>
              <a:rPr lang="ru-RU" sz="3200" dirty="0" err="1">
                <a:solidFill>
                  <a:prstClr val="black"/>
                </a:solidFill>
              </a:rPr>
              <a:t>отримані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утримуються</a:t>
            </a:r>
            <a:r>
              <a:rPr lang="ru-RU" sz="3200" dirty="0">
                <a:solidFill>
                  <a:prstClr val="black"/>
                </a:solidFill>
              </a:rPr>
              <a:t> поза межами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3) </a:t>
            </a:r>
            <a:r>
              <a:rPr lang="ru-RU" sz="3200" dirty="0" err="1">
                <a:solidFill>
                  <a:prstClr val="black"/>
                </a:solidFill>
              </a:rPr>
              <a:t>транспортування</a:t>
            </a:r>
            <a:r>
              <a:rPr lang="ru-RU" sz="3200" dirty="0">
                <a:solidFill>
                  <a:prstClr val="black"/>
                </a:solidFill>
              </a:rPr>
              <a:t> сирого молока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ферм та </a:t>
            </a:r>
            <a:r>
              <a:rPr lang="ru-RU" sz="3200" dirty="0" err="1">
                <a:solidFill>
                  <a:prstClr val="black"/>
                </a:solidFill>
              </a:rPr>
              <a:t>господарств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розташованих</a:t>
            </a:r>
            <a:r>
              <a:rPr lang="ru-RU" sz="3200" dirty="0">
                <a:solidFill>
                  <a:prstClr val="black"/>
                </a:solidFill>
              </a:rPr>
              <a:t> поза межами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, до </a:t>
            </a:r>
            <a:r>
              <a:rPr lang="ru-RU" sz="3200" dirty="0" err="1">
                <a:solidFill>
                  <a:prstClr val="black"/>
                </a:solidFill>
              </a:rPr>
              <a:t>підприємств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необхідно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здійснювати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транспортними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засобами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пройшли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очищення</a:t>
            </a:r>
            <a:r>
              <a:rPr lang="ru-RU" sz="3200" dirty="0">
                <a:solidFill>
                  <a:prstClr val="black"/>
                </a:solidFill>
              </a:rPr>
              <a:t> й </a:t>
            </a:r>
            <a:r>
              <a:rPr lang="ru-RU" sz="3200" dirty="0" err="1">
                <a:solidFill>
                  <a:prstClr val="black"/>
                </a:solidFill>
              </a:rPr>
              <a:t>дезінфекцію</a:t>
            </a:r>
            <a:r>
              <a:rPr lang="ru-RU" sz="3200" dirty="0">
                <a:solidFill>
                  <a:prstClr val="black"/>
                </a:solidFill>
              </a:rPr>
              <a:t> перед </a:t>
            </a:r>
            <a:r>
              <a:rPr lang="ru-RU" sz="3200" dirty="0" err="1">
                <a:solidFill>
                  <a:prstClr val="black"/>
                </a:solidFill>
              </a:rPr>
              <a:t>транспортуванням</a:t>
            </a:r>
            <a:r>
              <a:rPr lang="ru-RU" sz="3200" dirty="0">
                <a:solidFill>
                  <a:prstClr val="black"/>
                </a:solidFill>
              </a:rPr>
              <a:t> та </a:t>
            </a:r>
            <a:r>
              <a:rPr lang="ru-RU" sz="3200" dirty="0" err="1">
                <a:solidFill>
                  <a:prstClr val="black"/>
                </a:solidFill>
              </a:rPr>
              <a:t>які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більше</a:t>
            </a:r>
            <a:r>
              <a:rPr lang="ru-RU" sz="3200" dirty="0">
                <a:solidFill>
                  <a:prstClr val="black"/>
                </a:solidFill>
              </a:rPr>
              <a:t> не </a:t>
            </a:r>
            <a:r>
              <a:rPr lang="ru-RU" sz="3200" dirty="0" err="1">
                <a:solidFill>
                  <a:prstClr val="black"/>
                </a:solidFill>
              </a:rPr>
              <a:t>перебували</a:t>
            </a:r>
            <a:r>
              <a:rPr lang="ru-RU" sz="3200" dirty="0">
                <a:solidFill>
                  <a:prstClr val="black"/>
                </a:solidFill>
              </a:rPr>
              <a:t> в </a:t>
            </a:r>
            <a:r>
              <a:rPr lang="ru-RU" sz="3200" dirty="0" err="1">
                <a:solidFill>
                  <a:prstClr val="black"/>
                </a:solidFill>
              </a:rPr>
              <a:t>контакті</a:t>
            </a:r>
            <a:r>
              <a:rPr lang="ru-RU" sz="3200" dirty="0">
                <a:solidFill>
                  <a:prstClr val="black"/>
                </a:solidFill>
              </a:rPr>
              <a:t> з </a:t>
            </a:r>
            <a:r>
              <a:rPr lang="ru-RU" sz="3200" dirty="0" err="1">
                <a:solidFill>
                  <a:prstClr val="black"/>
                </a:solidFill>
              </a:rPr>
              <a:t>господарствами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розташованими</a:t>
            </a:r>
            <a:r>
              <a:rPr lang="ru-RU" sz="3200" dirty="0">
                <a:solidFill>
                  <a:prstClr val="black"/>
                </a:solidFill>
              </a:rPr>
              <a:t> в межах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захисту</a:t>
            </a:r>
            <a:r>
              <a:rPr lang="ru-RU" sz="3200" dirty="0">
                <a:solidFill>
                  <a:prstClr val="black"/>
                </a:solidFill>
              </a:rPr>
              <a:t>, в </a:t>
            </a:r>
            <a:r>
              <a:rPr lang="ru-RU" sz="3200" dirty="0" err="1">
                <a:solidFill>
                  <a:prstClr val="black"/>
                </a:solidFill>
              </a:rPr>
              <a:t>яких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утримуються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сприйнятливі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тварини</a:t>
            </a:r>
            <a:r>
              <a:rPr lang="ru-RU" sz="3200" dirty="0">
                <a:solidFill>
                  <a:prstClr val="black"/>
                </a:solidFill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5985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300" y="571500"/>
            <a:ext cx="12077700" cy="6076950"/>
          </a:xfrm>
          <a:prstGeom prst="rect">
            <a:avLst/>
          </a:prstGeom>
        </p:spPr>
        <p:txBody>
          <a:bodyPr wrap="square">
            <a:normAutofit fontScale="62500" lnSpcReduction="20000"/>
          </a:bodyPr>
          <a:lstStyle/>
          <a:p>
            <a:pPr lvl="0"/>
            <a:r>
              <a:rPr lang="ru-RU" sz="3200" dirty="0">
                <a:solidFill>
                  <a:prstClr val="black"/>
                </a:solidFill>
              </a:rPr>
              <a:t>   </a:t>
            </a:r>
            <a:r>
              <a:rPr lang="ru-RU" sz="3200" dirty="0" err="1">
                <a:solidFill>
                  <a:prstClr val="black"/>
                </a:solidFill>
              </a:rPr>
              <a:t>Транспортування</a:t>
            </a:r>
            <a:r>
              <a:rPr lang="ru-RU" sz="3200" dirty="0">
                <a:solidFill>
                  <a:prstClr val="black"/>
                </a:solidFill>
              </a:rPr>
              <a:t> сирого молока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господарств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розташованих</a:t>
            </a:r>
            <a:r>
              <a:rPr lang="ru-RU" sz="3200" dirty="0">
                <a:solidFill>
                  <a:prstClr val="black"/>
                </a:solidFill>
              </a:rPr>
              <a:t> у межах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, до </a:t>
            </a:r>
            <a:r>
              <a:rPr lang="ru-RU" sz="3200" dirty="0" err="1">
                <a:solidFill>
                  <a:prstClr val="black"/>
                </a:solidFill>
              </a:rPr>
              <a:t>підприємств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розташованих</a:t>
            </a:r>
            <a:r>
              <a:rPr lang="ru-RU" sz="3200" dirty="0">
                <a:solidFill>
                  <a:prstClr val="black"/>
                </a:solidFill>
              </a:rPr>
              <a:t> поза </a:t>
            </a:r>
            <a:r>
              <a:rPr lang="ru-RU" sz="3200" dirty="0" err="1">
                <a:solidFill>
                  <a:prstClr val="black"/>
                </a:solidFill>
              </a:rPr>
              <a:t>її</a:t>
            </a:r>
            <a:r>
              <a:rPr lang="ru-RU" sz="3200" dirty="0">
                <a:solidFill>
                  <a:prstClr val="black"/>
                </a:solidFill>
              </a:rPr>
              <a:t> межами, а </a:t>
            </a:r>
            <a:r>
              <a:rPr lang="ru-RU" sz="3200" dirty="0" err="1">
                <a:solidFill>
                  <a:prstClr val="black"/>
                </a:solidFill>
              </a:rPr>
              <a:t>також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обробка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цього</a:t>
            </a:r>
            <a:r>
              <a:rPr lang="ru-RU" sz="3200" dirty="0">
                <a:solidFill>
                  <a:prstClr val="black"/>
                </a:solidFill>
              </a:rPr>
              <a:t> молока </a:t>
            </a:r>
            <a:r>
              <a:rPr lang="ru-RU" sz="3200" dirty="0" err="1">
                <a:solidFill>
                  <a:prstClr val="black"/>
                </a:solidFill>
              </a:rPr>
              <a:t>мають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відповідати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наведеним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нижче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вимогам</a:t>
            </a:r>
            <a:r>
              <a:rPr lang="ru-RU" sz="3200" dirty="0">
                <a:solidFill>
                  <a:prstClr val="black"/>
                </a:solidFill>
              </a:rPr>
              <a:t>: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1) </a:t>
            </a:r>
            <a:r>
              <a:rPr lang="ru-RU" sz="3200" dirty="0" err="1">
                <a:solidFill>
                  <a:prstClr val="black"/>
                </a:solidFill>
              </a:rPr>
              <a:t>підприємства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розташовані</a:t>
            </a:r>
            <a:r>
              <a:rPr lang="ru-RU" sz="3200" dirty="0">
                <a:solidFill>
                  <a:prstClr val="black"/>
                </a:solidFill>
              </a:rPr>
              <a:t> поза межами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мають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отримати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головного державного </a:t>
            </a:r>
            <a:r>
              <a:rPr lang="ru-RU" sz="3200" dirty="0" err="1">
                <a:solidFill>
                  <a:prstClr val="black"/>
                </a:solidFill>
              </a:rPr>
              <a:t>інспектора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ветеринарної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медицини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згоду</a:t>
            </a:r>
            <a:r>
              <a:rPr lang="ru-RU" sz="3200" dirty="0">
                <a:solidFill>
                  <a:prstClr val="black"/>
                </a:solidFill>
              </a:rPr>
              <a:t> на </a:t>
            </a:r>
            <a:r>
              <a:rPr lang="ru-RU" sz="3200" dirty="0" err="1">
                <a:solidFill>
                  <a:prstClr val="black"/>
                </a:solidFill>
              </a:rPr>
              <a:t>обробку</a:t>
            </a:r>
            <a:r>
              <a:rPr lang="ru-RU" sz="3200" dirty="0">
                <a:solidFill>
                  <a:prstClr val="black"/>
                </a:solidFill>
              </a:rPr>
              <a:t> сирого молока,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отримане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сприйнятливих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знаходяться</a:t>
            </a:r>
            <a:r>
              <a:rPr lang="ru-RU" sz="3200" dirty="0">
                <a:solidFill>
                  <a:prstClr val="black"/>
                </a:solidFill>
              </a:rPr>
              <a:t> в межах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2) </a:t>
            </a:r>
            <a:r>
              <a:rPr lang="ru-RU" sz="3200" dirty="0" err="1">
                <a:solidFill>
                  <a:prstClr val="black"/>
                </a:solidFill>
              </a:rPr>
              <a:t>перевезення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здійснюється</a:t>
            </a:r>
            <a:r>
              <a:rPr lang="ru-RU" sz="3200" dirty="0">
                <a:solidFill>
                  <a:prstClr val="black"/>
                </a:solidFill>
              </a:rPr>
              <a:t> за </a:t>
            </a:r>
            <a:r>
              <a:rPr lang="ru-RU" sz="3200" dirty="0" err="1">
                <a:solidFill>
                  <a:prstClr val="black"/>
                </a:solidFill>
              </a:rPr>
              <a:t>узгодженим</a:t>
            </a:r>
            <a:r>
              <a:rPr lang="ru-RU" sz="3200" dirty="0">
                <a:solidFill>
                  <a:prstClr val="black"/>
                </a:solidFill>
              </a:rPr>
              <a:t> з </a:t>
            </a:r>
            <a:r>
              <a:rPr lang="ru-RU" sz="3200" dirty="0" err="1">
                <a:solidFill>
                  <a:prstClr val="black"/>
                </a:solidFill>
              </a:rPr>
              <a:t>головним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державним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інспектором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ветеринарної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медицини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відповідної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території</a:t>
            </a:r>
            <a:r>
              <a:rPr lang="ru-RU" sz="3200" dirty="0">
                <a:solidFill>
                  <a:prstClr val="black"/>
                </a:solidFill>
              </a:rPr>
              <a:t> маршрутом до </a:t>
            </a:r>
            <a:r>
              <a:rPr lang="ru-RU" sz="3200" dirty="0" err="1">
                <a:solidFill>
                  <a:prstClr val="black"/>
                </a:solidFill>
              </a:rPr>
              <a:t>призначеного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підприємства</a:t>
            </a:r>
            <a:r>
              <a:rPr lang="ru-RU" sz="3200" dirty="0">
                <a:solidFill>
                  <a:prstClr val="black"/>
                </a:solidFill>
              </a:rPr>
              <a:t>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3) </a:t>
            </a:r>
            <a:r>
              <a:rPr lang="ru-RU" sz="3200" dirty="0" err="1">
                <a:solidFill>
                  <a:prstClr val="black"/>
                </a:solidFill>
              </a:rPr>
              <a:t>транспортування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має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здійснюватися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засобами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їх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було</a:t>
            </a:r>
            <a:r>
              <a:rPr lang="ru-RU" sz="3200" dirty="0">
                <a:solidFill>
                  <a:prstClr val="black"/>
                </a:solidFill>
              </a:rPr>
              <a:t> перед </a:t>
            </a:r>
            <a:r>
              <a:rPr lang="ru-RU" sz="3200" dirty="0" err="1">
                <a:solidFill>
                  <a:prstClr val="black"/>
                </a:solidFill>
              </a:rPr>
              <a:t>використанням</a:t>
            </a:r>
            <a:r>
              <a:rPr lang="ru-RU" sz="3200" dirty="0">
                <a:solidFill>
                  <a:prstClr val="black"/>
                </a:solidFill>
              </a:rPr>
              <a:t> та </a:t>
            </a:r>
            <a:r>
              <a:rPr lang="ru-RU" sz="3200" dirty="0" err="1">
                <a:solidFill>
                  <a:prstClr val="black"/>
                </a:solidFill>
              </a:rPr>
              <a:t>після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нього</a:t>
            </a:r>
            <a:r>
              <a:rPr lang="ru-RU" sz="3200" dirty="0">
                <a:solidFill>
                  <a:prstClr val="black"/>
                </a:solidFill>
              </a:rPr>
              <a:t> очищено й </a:t>
            </a:r>
            <a:r>
              <a:rPr lang="ru-RU" sz="3200" dirty="0" err="1">
                <a:solidFill>
                  <a:prstClr val="black"/>
                </a:solidFill>
              </a:rPr>
              <a:t>продезінфіковано</a:t>
            </a:r>
            <a:r>
              <a:rPr lang="ru-RU" sz="3200" dirty="0">
                <a:solidFill>
                  <a:prstClr val="black"/>
                </a:solidFill>
              </a:rPr>
              <a:t>. </a:t>
            </a:r>
            <a:r>
              <a:rPr lang="ru-RU" sz="3200" dirty="0" err="1">
                <a:solidFill>
                  <a:prstClr val="black"/>
                </a:solidFill>
              </a:rPr>
              <a:t>Засоби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сконструйовані</a:t>
            </a:r>
            <a:r>
              <a:rPr lang="ru-RU" sz="3200" dirty="0">
                <a:solidFill>
                  <a:prstClr val="black"/>
                </a:solidFill>
              </a:rPr>
              <a:t> та </a:t>
            </a:r>
            <a:r>
              <a:rPr lang="ru-RU" sz="3200" dirty="0" err="1">
                <a:solidFill>
                  <a:prstClr val="black"/>
                </a:solidFill>
              </a:rPr>
              <a:t>обслуговуються</a:t>
            </a:r>
            <a:r>
              <a:rPr lang="ru-RU" sz="3200" dirty="0">
                <a:solidFill>
                  <a:prstClr val="black"/>
                </a:solidFill>
              </a:rPr>
              <a:t> в </a:t>
            </a:r>
            <a:r>
              <a:rPr lang="ru-RU" sz="3200" dirty="0" err="1">
                <a:solidFill>
                  <a:prstClr val="black"/>
                </a:solidFill>
              </a:rPr>
              <a:t>такий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спосіб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щоб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уникнути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витоку</a:t>
            </a:r>
            <a:r>
              <a:rPr lang="ru-RU" sz="3200" dirty="0">
                <a:solidFill>
                  <a:prstClr val="black"/>
                </a:solidFill>
              </a:rPr>
              <a:t> молока </a:t>
            </a:r>
            <a:r>
              <a:rPr lang="ru-RU" sz="3200" dirty="0" err="1">
                <a:solidFill>
                  <a:prstClr val="black"/>
                </a:solidFill>
              </a:rPr>
              <a:t>під</a:t>
            </a:r>
            <a:r>
              <a:rPr lang="ru-RU" sz="3200" dirty="0">
                <a:solidFill>
                  <a:prstClr val="black"/>
                </a:solidFill>
              </a:rPr>
              <a:t> час </a:t>
            </a:r>
            <a:r>
              <a:rPr lang="ru-RU" sz="3200" dirty="0" err="1">
                <a:solidFill>
                  <a:prstClr val="black"/>
                </a:solidFill>
              </a:rPr>
              <a:t>перевезення</a:t>
            </a:r>
            <a:r>
              <a:rPr lang="ru-RU" sz="3200" dirty="0">
                <a:solidFill>
                  <a:prstClr val="black"/>
                </a:solidFill>
              </a:rPr>
              <a:t>, а </a:t>
            </a:r>
            <a:r>
              <a:rPr lang="ru-RU" sz="3200" dirty="0" err="1">
                <a:solidFill>
                  <a:prstClr val="black"/>
                </a:solidFill>
              </a:rPr>
              <a:t>їх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устаткування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запобігає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аерозольному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розпилюванню</a:t>
            </a:r>
            <a:r>
              <a:rPr lang="ru-RU" sz="3200" dirty="0">
                <a:solidFill>
                  <a:prstClr val="black"/>
                </a:solidFill>
              </a:rPr>
              <a:t> молока </a:t>
            </a:r>
            <a:r>
              <a:rPr lang="ru-RU" sz="3200" dirty="0" err="1">
                <a:solidFill>
                  <a:prstClr val="black"/>
                </a:solidFill>
              </a:rPr>
              <a:t>під</a:t>
            </a:r>
            <a:r>
              <a:rPr lang="ru-RU" sz="3200" dirty="0">
                <a:solidFill>
                  <a:prstClr val="black"/>
                </a:solidFill>
              </a:rPr>
              <a:t> час </a:t>
            </a:r>
            <a:r>
              <a:rPr lang="ru-RU" sz="3200" dirty="0" err="1">
                <a:solidFill>
                  <a:prstClr val="black"/>
                </a:solidFill>
              </a:rPr>
              <a:t>завантаження</a:t>
            </a:r>
            <a:r>
              <a:rPr lang="ru-RU" sz="3200" dirty="0">
                <a:solidFill>
                  <a:prstClr val="black"/>
                </a:solidFill>
              </a:rPr>
              <a:t> та </a:t>
            </a:r>
            <a:r>
              <a:rPr lang="ru-RU" sz="3200" dirty="0" err="1">
                <a:solidFill>
                  <a:prstClr val="black"/>
                </a:solidFill>
              </a:rPr>
              <a:t>розвантаження</a:t>
            </a:r>
            <a:r>
              <a:rPr lang="ru-RU" sz="3200" dirty="0">
                <a:solidFill>
                  <a:prstClr val="black"/>
                </a:solidFill>
              </a:rPr>
              <a:t>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4) перед та </a:t>
            </a:r>
            <a:r>
              <a:rPr lang="ru-RU" sz="3200" dirty="0" err="1">
                <a:solidFill>
                  <a:prstClr val="black"/>
                </a:solidFill>
              </a:rPr>
              <a:t>після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вивезення</a:t>
            </a:r>
            <a:r>
              <a:rPr lang="ru-RU" sz="3200" dirty="0">
                <a:solidFill>
                  <a:prstClr val="black"/>
                </a:solidFill>
              </a:rPr>
              <a:t> молока,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походить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сприйнятливих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, з </a:t>
            </a:r>
            <a:r>
              <a:rPr lang="ru-RU" sz="3200" dirty="0" err="1">
                <a:solidFill>
                  <a:prstClr val="black"/>
                </a:solidFill>
              </a:rPr>
              <a:t>території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господарства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з’єднувальні</a:t>
            </a:r>
            <a:r>
              <a:rPr lang="ru-RU" sz="3200" dirty="0">
                <a:solidFill>
                  <a:prstClr val="black"/>
                </a:solidFill>
              </a:rPr>
              <a:t> труби, </a:t>
            </a:r>
            <a:r>
              <a:rPr lang="ru-RU" sz="3200" dirty="0" err="1">
                <a:solidFill>
                  <a:prstClr val="black"/>
                </a:solidFill>
              </a:rPr>
              <a:t>шини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колесні</a:t>
            </a:r>
            <a:r>
              <a:rPr lang="ru-RU" sz="3200" dirty="0">
                <a:solidFill>
                  <a:prstClr val="black"/>
                </a:solidFill>
              </a:rPr>
              <a:t> диски, </a:t>
            </a:r>
            <a:r>
              <a:rPr lang="ru-RU" sz="3200" dirty="0" err="1">
                <a:solidFill>
                  <a:prstClr val="black"/>
                </a:solidFill>
              </a:rPr>
              <a:t>нижні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частини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транспортних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засобів</a:t>
            </a:r>
            <a:r>
              <a:rPr lang="ru-RU" sz="3200" dirty="0">
                <a:solidFill>
                  <a:prstClr val="black"/>
                </a:solidFill>
              </a:rPr>
              <a:t>, а </a:t>
            </a:r>
            <a:r>
              <a:rPr lang="ru-RU" sz="3200" dirty="0" err="1">
                <a:solidFill>
                  <a:prstClr val="black"/>
                </a:solidFill>
              </a:rPr>
              <a:t>також</a:t>
            </a:r>
            <a:r>
              <a:rPr lang="ru-RU" sz="3200" dirty="0">
                <a:solidFill>
                  <a:prstClr val="black"/>
                </a:solidFill>
              </a:rPr>
              <a:t> будь-</a:t>
            </a:r>
            <a:r>
              <a:rPr lang="ru-RU" sz="3200" dirty="0" err="1">
                <a:solidFill>
                  <a:prstClr val="black"/>
                </a:solidFill>
              </a:rPr>
              <a:t>які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місця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витоку</a:t>
            </a:r>
            <a:r>
              <a:rPr lang="ru-RU" sz="3200" dirty="0">
                <a:solidFill>
                  <a:prstClr val="black"/>
                </a:solidFill>
              </a:rPr>
              <a:t> молока </a:t>
            </a:r>
            <a:r>
              <a:rPr lang="ru-RU" sz="3200" dirty="0" err="1">
                <a:solidFill>
                  <a:prstClr val="black"/>
                </a:solidFill>
              </a:rPr>
              <a:t>необхідно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очистити</a:t>
            </a:r>
            <a:r>
              <a:rPr lang="ru-RU" sz="3200" dirty="0">
                <a:solidFill>
                  <a:prstClr val="black"/>
                </a:solidFill>
              </a:rPr>
              <a:t> й </a:t>
            </a:r>
            <a:r>
              <a:rPr lang="ru-RU" sz="3200" dirty="0" err="1">
                <a:solidFill>
                  <a:prstClr val="black"/>
                </a:solidFill>
              </a:rPr>
              <a:t>дезінфікувати</a:t>
            </a:r>
            <a:r>
              <a:rPr lang="ru-RU" sz="3200" dirty="0">
                <a:solidFill>
                  <a:prstClr val="black"/>
                </a:solidFill>
              </a:rPr>
              <a:t>. З моменту </a:t>
            </a:r>
            <a:r>
              <a:rPr lang="ru-RU" sz="3200" dirty="0" err="1">
                <a:solidFill>
                  <a:prstClr val="black"/>
                </a:solidFill>
              </a:rPr>
              <a:t>останньої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дезінфекції</a:t>
            </a:r>
            <a:r>
              <a:rPr lang="ru-RU" sz="3200" dirty="0">
                <a:solidFill>
                  <a:prstClr val="black"/>
                </a:solidFill>
              </a:rPr>
              <a:t> й перед </a:t>
            </a:r>
            <a:r>
              <a:rPr lang="ru-RU" sz="3200" dirty="0" err="1">
                <a:solidFill>
                  <a:prstClr val="black"/>
                </a:solidFill>
              </a:rPr>
              <a:t>виїздом</a:t>
            </a:r>
            <a:r>
              <a:rPr lang="ru-RU" sz="3200" dirty="0">
                <a:solidFill>
                  <a:prstClr val="black"/>
                </a:solidFill>
              </a:rPr>
              <a:t> за </a:t>
            </a:r>
            <a:r>
              <a:rPr lang="ru-RU" sz="3200" dirty="0" err="1">
                <a:solidFill>
                  <a:prstClr val="black"/>
                </a:solidFill>
              </a:rPr>
              <a:t>межі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транспортний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засіб</a:t>
            </a:r>
            <a:r>
              <a:rPr lang="ru-RU" sz="3200" dirty="0">
                <a:solidFill>
                  <a:prstClr val="black"/>
                </a:solidFill>
              </a:rPr>
              <a:t> не </a:t>
            </a:r>
            <a:r>
              <a:rPr lang="ru-RU" sz="3200" dirty="0" err="1">
                <a:solidFill>
                  <a:prstClr val="black"/>
                </a:solidFill>
              </a:rPr>
              <a:t>має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контактувати</a:t>
            </a:r>
            <a:r>
              <a:rPr lang="ru-RU" sz="3200" dirty="0">
                <a:solidFill>
                  <a:prstClr val="black"/>
                </a:solidFill>
              </a:rPr>
              <a:t> з </a:t>
            </a:r>
            <a:r>
              <a:rPr lang="ru-RU" sz="3200" dirty="0" err="1">
                <a:solidFill>
                  <a:prstClr val="black"/>
                </a:solidFill>
              </a:rPr>
              <a:t>підприємствами</a:t>
            </a:r>
            <a:r>
              <a:rPr lang="ru-RU" sz="3200" dirty="0">
                <a:solidFill>
                  <a:prstClr val="black"/>
                </a:solidFill>
              </a:rPr>
              <a:t> на </a:t>
            </a:r>
            <a:r>
              <a:rPr lang="ru-RU" sz="3200" dirty="0" err="1">
                <a:solidFill>
                  <a:prstClr val="black"/>
                </a:solidFill>
              </a:rPr>
              <a:t>території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, в </a:t>
            </a:r>
            <a:r>
              <a:rPr lang="ru-RU" sz="3200" dirty="0" err="1">
                <a:solidFill>
                  <a:prstClr val="black"/>
                </a:solidFill>
              </a:rPr>
              <a:t>яких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утримуються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сприйнятливі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тварини</a:t>
            </a:r>
            <a:r>
              <a:rPr lang="ru-RU" sz="3200" dirty="0">
                <a:solidFill>
                  <a:prstClr val="black"/>
                </a:solidFill>
              </a:rPr>
              <a:t>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5) </a:t>
            </a:r>
            <a:r>
              <a:rPr lang="ru-RU" sz="3200" dirty="0" err="1">
                <a:solidFill>
                  <a:prstClr val="black"/>
                </a:solidFill>
              </a:rPr>
              <a:t>транспортні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засоби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мають</a:t>
            </a:r>
            <a:r>
              <a:rPr lang="ru-RU" sz="3200" dirty="0">
                <a:solidFill>
                  <a:prstClr val="black"/>
                </a:solidFill>
              </a:rPr>
              <a:t> бути </a:t>
            </a:r>
            <a:r>
              <a:rPr lang="ru-RU" sz="3200" dirty="0" err="1">
                <a:solidFill>
                  <a:prstClr val="black"/>
                </a:solidFill>
              </a:rPr>
              <a:t>закріплені</a:t>
            </a:r>
            <a:r>
              <a:rPr lang="ru-RU" sz="3200" dirty="0">
                <a:solidFill>
                  <a:prstClr val="black"/>
                </a:solidFill>
              </a:rPr>
              <a:t> за </a:t>
            </a:r>
            <a:r>
              <a:rPr lang="ru-RU" sz="3200" dirty="0" err="1">
                <a:solidFill>
                  <a:prstClr val="black"/>
                </a:solidFill>
              </a:rPr>
              <a:t>конкретними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географічними</a:t>
            </a:r>
            <a:r>
              <a:rPr lang="ru-RU" sz="3200" dirty="0">
                <a:solidFill>
                  <a:prstClr val="black"/>
                </a:solidFill>
              </a:rPr>
              <a:t> районами </a:t>
            </a:r>
            <a:r>
              <a:rPr lang="ru-RU" sz="3200" dirty="0" err="1">
                <a:solidFill>
                  <a:prstClr val="black"/>
                </a:solidFill>
              </a:rPr>
              <a:t>або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адміністративними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одиницями</a:t>
            </a:r>
            <a:r>
              <a:rPr lang="ru-RU" sz="3200" dirty="0">
                <a:solidFill>
                  <a:prstClr val="black"/>
                </a:solidFill>
              </a:rPr>
              <a:t> і </a:t>
            </a:r>
            <a:r>
              <a:rPr lang="ru-RU" sz="3200" dirty="0" err="1">
                <a:solidFill>
                  <a:prstClr val="black"/>
                </a:solidFill>
              </a:rPr>
              <a:t>позначені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відповідними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позначками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їх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можна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переміщувати</a:t>
            </a:r>
            <a:r>
              <a:rPr lang="ru-RU" sz="3200" dirty="0">
                <a:solidFill>
                  <a:prstClr val="black"/>
                </a:solidFill>
              </a:rPr>
              <a:t> на </a:t>
            </a:r>
            <a:r>
              <a:rPr lang="ru-RU" sz="3200" dirty="0" err="1">
                <a:solidFill>
                  <a:prstClr val="black"/>
                </a:solidFill>
              </a:rPr>
              <a:t>інші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території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після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очищення</a:t>
            </a:r>
            <a:r>
              <a:rPr lang="ru-RU" sz="3200" dirty="0">
                <a:solidFill>
                  <a:prstClr val="black"/>
                </a:solidFill>
              </a:rPr>
              <a:t> й </a:t>
            </a:r>
            <a:r>
              <a:rPr lang="ru-RU" sz="3200" dirty="0" err="1">
                <a:solidFill>
                  <a:prstClr val="black"/>
                </a:solidFill>
              </a:rPr>
              <a:t>дезінфекції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здійснюються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офіційним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наглядом</a:t>
            </a:r>
            <a:r>
              <a:rPr lang="ru-RU" sz="3200" dirty="0">
                <a:solidFill>
                  <a:prstClr val="black"/>
                </a:solidFill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400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300" y="571500"/>
            <a:ext cx="12077700" cy="6076950"/>
          </a:xfrm>
          <a:prstGeom prst="rect">
            <a:avLst/>
          </a:prstGeom>
        </p:spPr>
        <p:txBody>
          <a:bodyPr wrap="square">
            <a:normAutofit fontScale="92500" lnSpcReduction="10000"/>
          </a:bodyPr>
          <a:lstStyle/>
          <a:p>
            <a:pPr lvl="0"/>
            <a:r>
              <a:rPr lang="ru-RU" sz="3200" dirty="0">
                <a:solidFill>
                  <a:prstClr val="black"/>
                </a:solidFill>
              </a:rPr>
              <a:t>   </a:t>
            </a:r>
            <a:r>
              <a:rPr lang="ru-RU" sz="3200" dirty="0" err="1">
                <a:solidFill>
                  <a:prstClr val="black"/>
                </a:solidFill>
              </a:rPr>
              <a:t>Забороняється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відбирати</a:t>
            </a:r>
            <a:r>
              <a:rPr lang="ru-RU" sz="3200" dirty="0">
                <a:solidFill>
                  <a:prstClr val="black"/>
                </a:solidFill>
              </a:rPr>
              <a:t> і </a:t>
            </a:r>
            <a:r>
              <a:rPr lang="ru-RU" sz="3200" dirty="0" err="1">
                <a:solidFill>
                  <a:prstClr val="black"/>
                </a:solidFill>
              </a:rPr>
              <a:t>перевозити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зразки</a:t>
            </a:r>
            <a:r>
              <a:rPr lang="ru-RU" sz="3200" dirty="0">
                <a:solidFill>
                  <a:prstClr val="black"/>
                </a:solidFill>
              </a:rPr>
              <a:t> сирого молока,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походить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сприйнятливих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, з </a:t>
            </a:r>
            <a:r>
              <a:rPr lang="ru-RU" sz="3200" dirty="0" err="1">
                <a:solidFill>
                  <a:prstClr val="black"/>
                </a:solidFill>
              </a:rPr>
              <a:t>господарств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розташованих</a:t>
            </a:r>
            <a:r>
              <a:rPr lang="ru-RU" sz="3200" dirty="0">
                <a:solidFill>
                  <a:prstClr val="black"/>
                </a:solidFill>
              </a:rPr>
              <a:t> у межах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, до будь-</a:t>
            </a:r>
            <a:r>
              <a:rPr lang="ru-RU" sz="3200" dirty="0" err="1">
                <a:solidFill>
                  <a:prstClr val="black"/>
                </a:solidFill>
              </a:rPr>
              <a:t>яких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лабораторій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крім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уповноважених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лабораторій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призначених</a:t>
            </a:r>
            <a:r>
              <a:rPr lang="ru-RU" sz="3200" dirty="0">
                <a:solidFill>
                  <a:prstClr val="black"/>
                </a:solidFill>
              </a:rPr>
              <a:t> для </a:t>
            </a:r>
            <a:r>
              <a:rPr lang="ru-RU" sz="3200" dirty="0" err="1">
                <a:solidFill>
                  <a:prstClr val="black"/>
                </a:solidFill>
              </a:rPr>
              <a:t>діагностики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захворювання</a:t>
            </a:r>
            <a:r>
              <a:rPr lang="ru-RU" sz="3200" dirty="0">
                <a:solidFill>
                  <a:prstClr val="black"/>
                </a:solidFill>
              </a:rPr>
              <a:t> на ящур, а </a:t>
            </a:r>
            <a:r>
              <a:rPr lang="ru-RU" sz="3200" dirty="0" err="1">
                <a:solidFill>
                  <a:prstClr val="black"/>
                </a:solidFill>
              </a:rPr>
              <a:t>також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обробляти</a:t>
            </a:r>
            <a:r>
              <a:rPr lang="ru-RU" sz="3200" dirty="0">
                <a:solidFill>
                  <a:prstClr val="black"/>
                </a:solidFill>
              </a:rPr>
              <a:t> молоко в </a:t>
            </a:r>
            <a:r>
              <a:rPr lang="ru-RU" sz="3200" dirty="0" err="1">
                <a:solidFill>
                  <a:prstClr val="black"/>
                </a:solidFill>
              </a:rPr>
              <a:t>цих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лабораторіях</a:t>
            </a:r>
            <a:r>
              <a:rPr lang="ru-RU" sz="3200" dirty="0">
                <a:solidFill>
                  <a:prstClr val="black"/>
                </a:solidFill>
              </a:rPr>
              <a:t>.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 smtClean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Відповідність</a:t>
            </a:r>
            <a:r>
              <a:rPr lang="ru-RU" sz="3200" dirty="0">
                <a:solidFill>
                  <a:prstClr val="black"/>
                </a:solidFill>
              </a:rPr>
              <a:t> молока ветеринарно-</a:t>
            </a:r>
            <a:r>
              <a:rPr lang="ru-RU" sz="3200" dirty="0" err="1">
                <a:solidFill>
                  <a:prstClr val="black"/>
                </a:solidFill>
              </a:rPr>
              <a:t>санітарним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вимогам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посвідчується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посадовою</a:t>
            </a:r>
            <a:r>
              <a:rPr lang="ru-RU" sz="3200" dirty="0">
                <a:solidFill>
                  <a:prstClr val="black"/>
                </a:solidFill>
              </a:rPr>
              <a:t> особою компетентного органу шляхом </a:t>
            </a:r>
            <a:r>
              <a:rPr lang="ru-RU" sz="3200" dirty="0" err="1">
                <a:solidFill>
                  <a:prstClr val="black"/>
                </a:solidFill>
              </a:rPr>
              <a:t>видачі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супровідного</a:t>
            </a:r>
            <a:r>
              <a:rPr lang="ru-RU" sz="3200" dirty="0">
                <a:solidFill>
                  <a:prstClr val="black"/>
                </a:solidFill>
              </a:rPr>
              <a:t> документа.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 err="1" smtClean="0">
                <a:solidFill>
                  <a:prstClr val="black"/>
                </a:solidFill>
              </a:rPr>
              <a:t>Під</a:t>
            </a:r>
            <a:r>
              <a:rPr lang="ru-RU" sz="3200" dirty="0" smtClean="0">
                <a:solidFill>
                  <a:prstClr val="black"/>
                </a:solidFill>
              </a:rPr>
              <a:t> </a:t>
            </a:r>
            <a:r>
              <a:rPr lang="ru-RU" sz="3200" dirty="0">
                <a:solidFill>
                  <a:prstClr val="black"/>
                </a:solidFill>
              </a:rPr>
              <a:t>час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припиняється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відбір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сперми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призначеної</a:t>
            </a:r>
            <a:r>
              <a:rPr lang="ru-RU" sz="3200" dirty="0">
                <a:solidFill>
                  <a:prstClr val="black"/>
                </a:solidFill>
              </a:rPr>
              <a:t> для штучного </a:t>
            </a:r>
            <a:r>
              <a:rPr lang="ru-RU" sz="3200" dirty="0" err="1">
                <a:solidFill>
                  <a:prstClr val="black"/>
                </a:solidFill>
              </a:rPr>
              <a:t>осіменіння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яйцеклітин</a:t>
            </a:r>
            <a:r>
              <a:rPr lang="ru-RU" sz="3200" dirty="0">
                <a:solidFill>
                  <a:prstClr val="black"/>
                </a:solidFill>
              </a:rPr>
              <a:t> та </a:t>
            </a:r>
            <a:r>
              <a:rPr lang="ru-RU" sz="3200" dirty="0" err="1">
                <a:solidFill>
                  <a:prstClr val="black"/>
                </a:solidFill>
              </a:rPr>
              <a:t>ембріонів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тварин-донорів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відносяться</a:t>
            </a:r>
            <a:r>
              <a:rPr lang="ru-RU" sz="3200" dirty="0">
                <a:solidFill>
                  <a:prstClr val="black"/>
                </a:solidFill>
              </a:rPr>
              <a:t> до </a:t>
            </a:r>
            <a:r>
              <a:rPr lang="ru-RU" sz="3200" dirty="0" err="1">
                <a:solidFill>
                  <a:prstClr val="black"/>
                </a:solidFill>
              </a:rPr>
              <a:t>сприйнятливих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 та </a:t>
            </a:r>
            <a:r>
              <a:rPr lang="ru-RU" sz="3200" dirty="0" err="1">
                <a:solidFill>
                  <a:prstClr val="black"/>
                </a:solidFill>
              </a:rPr>
              <a:t>утримуються</a:t>
            </a:r>
            <a:r>
              <a:rPr lang="ru-RU" sz="3200" dirty="0">
                <a:solidFill>
                  <a:prstClr val="black"/>
                </a:solidFill>
              </a:rPr>
              <a:t> в центрах </a:t>
            </a:r>
            <a:r>
              <a:rPr lang="ru-RU" sz="3200" dirty="0" err="1">
                <a:solidFill>
                  <a:prstClr val="black"/>
                </a:solidFill>
              </a:rPr>
              <a:t>відбору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сперми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розташованих</a:t>
            </a:r>
            <a:r>
              <a:rPr lang="ru-RU" sz="3200" dirty="0">
                <a:solidFill>
                  <a:prstClr val="black"/>
                </a:solidFill>
              </a:rPr>
              <a:t> на </a:t>
            </a:r>
            <a:r>
              <a:rPr lang="ru-RU" sz="3200" dirty="0" err="1">
                <a:solidFill>
                  <a:prstClr val="black"/>
                </a:solidFill>
              </a:rPr>
              <a:t>території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5152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300" y="571500"/>
            <a:ext cx="12077700" cy="607695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lvl="0"/>
            <a:r>
              <a:rPr lang="ru-RU" sz="3200" dirty="0" err="1">
                <a:solidFill>
                  <a:prstClr val="black"/>
                </a:solidFill>
              </a:rPr>
              <a:t>Лабораторні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дослідження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мають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відповідати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одній</a:t>
            </a:r>
            <a:r>
              <a:rPr lang="ru-RU" sz="3200" dirty="0">
                <a:solidFill>
                  <a:prstClr val="black"/>
                </a:solidFill>
              </a:rPr>
              <a:t> з </a:t>
            </a:r>
            <a:r>
              <a:rPr lang="ru-RU" sz="3200" dirty="0" err="1">
                <a:solidFill>
                  <a:prstClr val="black"/>
                </a:solidFill>
              </a:rPr>
              <a:t>вимог</a:t>
            </a:r>
            <a:r>
              <a:rPr lang="ru-RU" sz="3200" dirty="0">
                <a:solidFill>
                  <a:prstClr val="black"/>
                </a:solidFill>
              </a:rPr>
              <a:t>: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 err="1">
                <a:solidFill>
                  <a:prstClr val="black"/>
                </a:solidFill>
              </a:rPr>
              <a:t>наявність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вірусу</a:t>
            </a:r>
            <a:r>
              <a:rPr lang="ru-RU" sz="3200" dirty="0">
                <a:solidFill>
                  <a:prstClr val="black"/>
                </a:solidFill>
              </a:rPr>
              <a:t> ящуру </a:t>
            </a:r>
            <a:r>
              <a:rPr lang="ru-RU" sz="3200" dirty="0" err="1">
                <a:solidFill>
                  <a:prstClr val="black"/>
                </a:solidFill>
              </a:rPr>
              <a:t>встановлюється</a:t>
            </a:r>
            <a:r>
              <a:rPr lang="ru-RU" sz="3200" dirty="0">
                <a:solidFill>
                  <a:prstClr val="black"/>
                </a:solidFill>
              </a:rPr>
              <a:t> шляхом </a:t>
            </a:r>
            <a:r>
              <a:rPr lang="ru-RU" sz="3200" dirty="0" err="1">
                <a:solidFill>
                  <a:prstClr val="black"/>
                </a:solidFill>
              </a:rPr>
              <a:t>виявлення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вірусу</a:t>
            </a:r>
            <a:r>
              <a:rPr lang="ru-RU" sz="3200" dirty="0">
                <a:solidFill>
                  <a:prstClr val="black"/>
                </a:solidFill>
              </a:rPr>
              <a:t> ящуру </a:t>
            </a:r>
            <a:r>
              <a:rPr lang="ru-RU" sz="3200" dirty="0" err="1">
                <a:solidFill>
                  <a:prstClr val="black"/>
                </a:solidFill>
              </a:rPr>
              <a:t>або</a:t>
            </a:r>
            <a:r>
              <a:rPr lang="ru-RU" sz="3200" dirty="0">
                <a:solidFill>
                  <a:prstClr val="black"/>
                </a:solidFill>
              </a:rPr>
              <a:t> за </a:t>
            </a:r>
            <a:r>
              <a:rPr lang="ru-RU" sz="3200" dirty="0" err="1">
                <a:solidFill>
                  <a:prstClr val="black"/>
                </a:solidFill>
              </a:rPr>
              <a:t>допомогою</a:t>
            </a:r>
            <a:r>
              <a:rPr lang="ru-RU" sz="3200" dirty="0">
                <a:solidFill>
                  <a:prstClr val="black"/>
                </a:solidFill>
              </a:rPr>
              <a:t> будь-</a:t>
            </a:r>
            <a:r>
              <a:rPr lang="ru-RU" sz="3200" dirty="0" err="1">
                <a:solidFill>
                  <a:prstClr val="black"/>
                </a:solidFill>
              </a:rPr>
              <a:t>якого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іншого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затвердженого</a:t>
            </a:r>
            <a:r>
              <a:rPr lang="ru-RU" sz="3200" dirty="0">
                <a:solidFill>
                  <a:prstClr val="black"/>
                </a:solidFill>
              </a:rPr>
              <a:t> методу;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 err="1">
                <a:solidFill>
                  <a:prstClr val="black"/>
                </a:solidFill>
              </a:rPr>
              <a:t>дослідження</a:t>
            </a:r>
            <a:r>
              <a:rPr lang="ru-RU" sz="3200" dirty="0">
                <a:solidFill>
                  <a:prstClr val="black"/>
                </a:solidFill>
              </a:rPr>
              <a:t> на </a:t>
            </a:r>
            <a:r>
              <a:rPr lang="ru-RU" sz="3200" dirty="0" err="1">
                <a:solidFill>
                  <a:prstClr val="black"/>
                </a:solidFill>
              </a:rPr>
              <a:t>антитіла</a:t>
            </a:r>
            <a:r>
              <a:rPr lang="ru-RU" sz="3200" dirty="0">
                <a:solidFill>
                  <a:prstClr val="black"/>
                </a:solidFill>
              </a:rPr>
              <a:t> до </a:t>
            </a:r>
            <a:r>
              <a:rPr lang="ru-RU" sz="3200" dirty="0" err="1">
                <a:solidFill>
                  <a:prstClr val="black"/>
                </a:solidFill>
              </a:rPr>
              <a:t>неструктурованих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білків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вірусу</a:t>
            </a:r>
            <a:r>
              <a:rPr lang="ru-RU" sz="3200" dirty="0">
                <a:solidFill>
                  <a:prstClr val="black"/>
                </a:solidFill>
              </a:rPr>
              <a:t> ящуру повинно </a:t>
            </a:r>
            <a:r>
              <a:rPr lang="ru-RU" sz="3200" dirty="0" err="1">
                <a:solidFill>
                  <a:prstClr val="black"/>
                </a:solidFill>
              </a:rPr>
              <a:t>здійснюватись</a:t>
            </a:r>
            <a:r>
              <a:rPr lang="ru-RU" sz="3200" dirty="0">
                <a:solidFill>
                  <a:prstClr val="black"/>
                </a:solidFill>
              </a:rPr>
              <a:t> на пробах, </a:t>
            </a:r>
            <a:r>
              <a:rPr lang="ru-RU" sz="3200" dirty="0" err="1">
                <a:solidFill>
                  <a:prstClr val="black"/>
                </a:solidFill>
              </a:rPr>
              <a:t>відібраних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усіх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вакцинованих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сприйнятливих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 та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їх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невакцинованого</a:t>
            </a:r>
            <a:r>
              <a:rPr lang="ru-RU" sz="3200" dirty="0">
                <a:solidFill>
                  <a:prstClr val="black"/>
                </a:solidFill>
              </a:rPr>
              <a:t> приплоду з </a:t>
            </a:r>
            <a:r>
              <a:rPr lang="ru-RU" sz="3200" dirty="0" err="1">
                <a:solidFill>
                  <a:prstClr val="black"/>
                </a:solidFill>
              </a:rPr>
              <a:t>усіх</a:t>
            </a:r>
            <a:r>
              <a:rPr lang="ru-RU" sz="3200" dirty="0">
                <a:solidFill>
                  <a:prstClr val="black"/>
                </a:solidFill>
              </a:rPr>
              <a:t> стад у </a:t>
            </a:r>
            <a:r>
              <a:rPr lang="ru-RU" sz="3200" dirty="0" err="1">
                <a:solidFill>
                  <a:prstClr val="black"/>
                </a:solidFill>
              </a:rPr>
              <a:t>зоні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6207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300" y="571500"/>
            <a:ext cx="12077700" cy="6076950"/>
          </a:xfrm>
          <a:prstGeom prst="rect">
            <a:avLst/>
          </a:prstGeom>
        </p:spPr>
        <p:txBody>
          <a:bodyPr wrap="square">
            <a:normAutofit fontScale="62500" lnSpcReduction="20000"/>
          </a:bodyPr>
          <a:lstStyle/>
          <a:p>
            <a:pPr lvl="0"/>
            <a:r>
              <a:rPr lang="ru-RU" sz="3200" dirty="0" err="1">
                <a:solidFill>
                  <a:prstClr val="black"/>
                </a:solidFill>
              </a:rPr>
              <a:t>Під</a:t>
            </a:r>
            <a:r>
              <a:rPr lang="ru-RU" sz="3200" dirty="0">
                <a:solidFill>
                  <a:prstClr val="black"/>
                </a:solidFill>
              </a:rPr>
              <a:t> час </a:t>
            </a:r>
            <a:r>
              <a:rPr lang="ru-RU" sz="3200" dirty="0" err="1">
                <a:solidFill>
                  <a:prstClr val="black"/>
                </a:solidFill>
              </a:rPr>
              <a:t>здійснення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компетентний</a:t>
            </a:r>
            <a:r>
              <a:rPr lang="ru-RU" sz="3200" dirty="0">
                <a:solidFill>
                  <a:prstClr val="black"/>
                </a:solidFill>
              </a:rPr>
              <a:t> орган </a:t>
            </a:r>
            <a:r>
              <a:rPr lang="ru-RU" sz="3200" dirty="0" err="1">
                <a:solidFill>
                  <a:prstClr val="black"/>
                </a:solidFill>
              </a:rPr>
              <a:t>зобов’язаний</a:t>
            </a:r>
            <a:r>
              <a:rPr lang="ru-RU" sz="3200" dirty="0">
                <a:solidFill>
                  <a:prstClr val="black"/>
                </a:solidFill>
              </a:rPr>
              <a:t>: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1) </a:t>
            </a:r>
            <a:r>
              <a:rPr lang="ru-RU" sz="3200" dirty="0" err="1">
                <a:solidFill>
                  <a:prstClr val="black"/>
                </a:solidFill>
              </a:rPr>
              <a:t>забезпечити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інформування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громадськості</a:t>
            </a:r>
            <a:r>
              <a:rPr lang="ru-RU" sz="3200" dirty="0">
                <a:solidFill>
                  <a:prstClr val="black"/>
                </a:solidFill>
              </a:rPr>
              <a:t> про </a:t>
            </a:r>
            <a:r>
              <a:rPr lang="ru-RU" sz="3200" dirty="0" err="1">
                <a:solidFill>
                  <a:prstClr val="black"/>
                </a:solidFill>
              </a:rPr>
              <a:t>безпечність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м’яса</a:t>
            </a:r>
            <a:r>
              <a:rPr lang="ru-RU" sz="3200" dirty="0">
                <a:solidFill>
                  <a:prstClr val="black"/>
                </a:solidFill>
              </a:rPr>
              <a:t>, молока й </a:t>
            </a:r>
            <a:r>
              <a:rPr lang="ru-RU" sz="3200" dirty="0" err="1">
                <a:solidFill>
                  <a:prstClr val="black"/>
                </a:solidFill>
              </a:rPr>
              <a:t>молочних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продуктів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отриманих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вакцинованих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 і </a:t>
            </a:r>
            <a:r>
              <a:rPr lang="ru-RU" sz="3200" dirty="0" err="1">
                <a:solidFill>
                  <a:prstClr val="black"/>
                </a:solidFill>
              </a:rPr>
              <a:t>призначених</a:t>
            </a:r>
            <a:r>
              <a:rPr lang="ru-RU" sz="3200" dirty="0">
                <a:solidFill>
                  <a:prstClr val="black"/>
                </a:solidFill>
              </a:rPr>
              <a:t> для </a:t>
            </a:r>
            <a:r>
              <a:rPr lang="ru-RU" sz="3200" dirty="0" err="1">
                <a:solidFill>
                  <a:prstClr val="black"/>
                </a:solidFill>
              </a:rPr>
              <a:t>споживання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людиною</a:t>
            </a:r>
            <a:r>
              <a:rPr lang="ru-RU" sz="3200" dirty="0">
                <a:solidFill>
                  <a:prstClr val="black"/>
                </a:solidFill>
              </a:rPr>
              <a:t>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2) </a:t>
            </a:r>
            <a:r>
              <a:rPr lang="ru-RU" sz="3200" dirty="0" err="1">
                <a:solidFill>
                  <a:prstClr val="black"/>
                </a:solidFill>
              </a:rPr>
              <a:t>сповістити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Всесвітню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організацію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здоров’я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 та </a:t>
            </a:r>
            <a:r>
              <a:rPr lang="ru-RU" sz="3200" dirty="0" err="1">
                <a:solidFill>
                  <a:prstClr val="black"/>
                </a:solidFill>
              </a:rPr>
              <a:t>Європейську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Комісію</a:t>
            </a:r>
            <a:r>
              <a:rPr lang="ru-RU" sz="3200" dirty="0">
                <a:solidFill>
                  <a:prstClr val="black"/>
                </a:solidFill>
              </a:rPr>
              <a:t> про </a:t>
            </a:r>
            <a:r>
              <a:rPr lang="ru-RU" sz="3200" dirty="0" err="1">
                <a:solidFill>
                  <a:prstClr val="black"/>
                </a:solidFill>
              </a:rPr>
              <a:t>ухвалення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відповідного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рішення</a:t>
            </a:r>
            <a:r>
              <a:rPr lang="ru-RU" sz="3200" dirty="0">
                <a:solidFill>
                  <a:prstClr val="black"/>
                </a:solidFill>
              </a:rPr>
              <a:t> і </a:t>
            </a:r>
            <a:r>
              <a:rPr lang="ru-RU" sz="3200" dirty="0" err="1">
                <a:solidFill>
                  <a:prstClr val="black"/>
                </a:solidFill>
              </a:rPr>
              <a:t>надати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інформацію</a:t>
            </a:r>
            <a:r>
              <a:rPr lang="ru-RU" sz="3200" dirty="0">
                <a:solidFill>
                  <a:prstClr val="black"/>
                </a:solidFill>
              </a:rPr>
              <a:t> про заходи контролю;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3) </a:t>
            </a:r>
            <a:r>
              <a:rPr lang="ru-RU" sz="3200" dirty="0" err="1">
                <a:solidFill>
                  <a:prstClr val="black"/>
                </a:solidFill>
              </a:rPr>
              <a:t>забезпечити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створення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спостереження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навколо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радіусом</a:t>
            </a:r>
            <a:r>
              <a:rPr lang="ru-RU" sz="3200" dirty="0">
                <a:solidFill>
                  <a:prstClr val="black"/>
                </a:solidFill>
              </a:rPr>
              <a:t> не </a:t>
            </a:r>
            <a:r>
              <a:rPr lang="ru-RU" sz="3200" dirty="0" err="1">
                <a:solidFill>
                  <a:prstClr val="black"/>
                </a:solidFill>
              </a:rPr>
              <a:t>менше</a:t>
            </a:r>
            <a:r>
              <a:rPr lang="ru-RU" sz="3200" dirty="0">
                <a:solidFill>
                  <a:prstClr val="black"/>
                </a:solidFill>
              </a:rPr>
              <a:t> 10 км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, в </a:t>
            </a:r>
            <a:r>
              <a:rPr lang="ru-RU" sz="3200" dirty="0" err="1">
                <a:solidFill>
                  <a:prstClr val="black"/>
                </a:solidFill>
              </a:rPr>
              <a:t>якій</a:t>
            </a:r>
            <a:r>
              <a:rPr lang="ru-RU" sz="3200" dirty="0">
                <a:solidFill>
                  <a:prstClr val="black"/>
                </a:solidFill>
              </a:rPr>
              <a:t>: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заборонено </a:t>
            </a:r>
            <a:r>
              <a:rPr lang="ru-RU" sz="3200" dirty="0" err="1">
                <a:solidFill>
                  <a:prstClr val="black"/>
                </a:solidFill>
              </a:rPr>
              <a:t>здійснювати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вакцинацію</a:t>
            </a:r>
            <a:r>
              <a:rPr lang="ru-RU" sz="3200" dirty="0">
                <a:solidFill>
                  <a:prstClr val="black"/>
                </a:solidFill>
              </a:rPr>
              <a:t>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 err="1">
                <a:solidFill>
                  <a:prstClr val="black"/>
                </a:solidFill>
              </a:rPr>
              <a:t>здійснюється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посилене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спостереження</a:t>
            </a:r>
            <a:r>
              <a:rPr lang="ru-RU" sz="3200" dirty="0">
                <a:solidFill>
                  <a:prstClr val="black"/>
                </a:solidFill>
              </a:rPr>
              <a:t>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 err="1">
                <a:solidFill>
                  <a:prstClr val="black"/>
                </a:solidFill>
              </a:rPr>
              <a:t>компетентний</a:t>
            </a:r>
            <a:r>
              <a:rPr lang="ru-RU" sz="3200" dirty="0">
                <a:solidFill>
                  <a:prstClr val="black"/>
                </a:solidFill>
              </a:rPr>
              <a:t> орган </a:t>
            </a:r>
            <a:r>
              <a:rPr lang="ru-RU" sz="3200" dirty="0" err="1">
                <a:solidFill>
                  <a:prstClr val="black"/>
                </a:solidFill>
              </a:rPr>
              <a:t>здійснює</a:t>
            </a:r>
            <a:r>
              <a:rPr lang="ru-RU" sz="3200" dirty="0">
                <a:solidFill>
                  <a:prstClr val="black"/>
                </a:solidFill>
              </a:rPr>
              <a:t> контроль за </a:t>
            </a:r>
            <a:r>
              <a:rPr lang="ru-RU" sz="3200" dirty="0" err="1">
                <a:solidFill>
                  <a:prstClr val="black"/>
                </a:solidFill>
              </a:rPr>
              <a:t>переміщенням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сприйнятливих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заходи в </a:t>
            </a:r>
            <a:r>
              <a:rPr lang="ru-RU" sz="3200" dirty="0" err="1">
                <a:solidFill>
                  <a:prstClr val="black"/>
                </a:solidFill>
              </a:rPr>
              <a:t>зоні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спостереження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навколо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проводяться</a:t>
            </a:r>
            <a:r>
              <a:rPr lang="ru-RU" sz="3200" dirty="0">
                <a:solidFill>
                  <a:prstClr val="black"/>
                </a:solidFill>
              </a:rPr>
              <a:t> до </a:t>
            </a:r>
            <a:r>
              <a:rPr lang="ru-RU" sz="3200" dirty="0" err="1">
                <a:solidFill>
                  <a:prstClr val="black"/>
                </a:solidFill>
              </a:rPr>
              <a:t>відновлення</a:t>
            </a:r>
            <a:r>
              <a:rPr lang="ru-RU" sz="3200" dirty="0">
                <a:solidFill>
                  <a:prstClr val="black"/>
                </a:solidFill>
              </a:rPr>
              <a:t> статусу </a:t>
            </a:r>
            <a:r>
              <a:rPr lang="ru-RU" sz="3200" dirty="0" err="1">
                <a:solidFill>
                  <a:prstClr val="black"/>
                </a:solidFill>
              </a:rPr>
              <a:t>території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вільної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захворювання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 на ящур;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4) </a:t>
            </a:r>
            <a:r>
              <a:rPr lang="ru-RU" sz="3200" dirty="0" err="1">
                <a:solidFill>
                  <a:prstClr val="black"/>
                </a:solidFill>
              </a:rPr>
              <a:t>дотримуватись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встановлених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вимог</a:t>
            </a:r>
            <a:r>
              <a:rPr lang="ru-RU" sz="3200" dirty="0">
                <a:solidFill>
                  <a:prstClr val="black"/>
                </a:solidFill>
              </a:rPr>
              <a:t> до </a:t>
            </a:r>
            <a:r>
              <a:rPr lang="ru-RU" sz="3200" dirty="0" err="1">
                <a:solidFill>
                  <a:prstClr val="black"/>
                </a:solidFill>
              </a:rPr>
              <a:t>лабораторних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досліджень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протягом</a:t>
            </a:r>
            <a:r>
              <a:rPr lang="ru-RU" sz="3200" dirty="0">
                <a:solidFill>
                  <a:prstClr val="black"/>
                </a:solidFill>
              </a:rPr>
              <a:t> строку, </a:t>
            </a:r>
            <a:r>
              <a:rPr lang="ru-RU" sz="3200" dirty="0" err="1">
                <a:solidFill>
                  <a:prstClr val="black"/>
                </a:solidFill>
              </a:rPr>
              <a:t>відлік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якого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починається</a:t>
            </a:r>
            <a:r>
              <a:rPr lang="ru-RU" sz="3200" dirty="0">
                <a:solidFill>
                  <a:prstClr val="black"/>
                </a:solidFill>
              </a:rPr>
              <a:t> не </a:t>
            </a:r>
            <a:r>
              <a:rPr lang="ru-RU" sz="3200" dirty="0" err="1">
                <a:solidFill>
                  <a:prstClr val="black"/>
                </a:solidFill>
              </a:rPr>
              <a:t>раніше</a:t>
            </a:r>
            <a:r>
              <a:rPr lang="ru-RU" sz="3200" dirty="0">
                <a:solidFill>
                  <a:prstClr val="black"/>
                </a:solidFill>
              </a:rPr>
              <a:t> 30 </a:t>
            </a:r>
            <a:r>
              <a:rPr lang="ru-RU" sz="3200" dirty="0" err="1">
                <a:solidFill>
                  <a:prstClr val="black"/>
                </a:solidFill>
              </a:rPr>
              <a:t>днів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дати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завершення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екстреної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 та </a:t>
            </a:r>
            <a:r>
              <a:rPr lang="ru-RU" sz="3200" dirty="0" err="1">
                <a:solidFill>
                  <a:prstClr val="black"/>
                </a:solidFill>
              </a:rPr>
              <a:t>закінчується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після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завершення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клінічних</a:t>
            </a:r>
            <a:r>
              <a:rPr lang="ru-RU" sz="3200" dirty="0">
                <a:solidFill>
                  <a:prstClr val="black"/>
                </a:solidFill>
              </a:rPr>
              <a:t> і </a:t>
            </a:r>
            <a:r>
              <a:rPr lang="ru-RU" sz="3200" dirty="0" err="1">
                <a:solidFill>
                  <a:prstClr val="black"/>
                </a:solidFill>
              </a:rPr>
              <a:t>серологічних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досліджень</a:t>
            </a:r>
            <a:r>
              <a:rPr lang="ru-RU" sz="3200" dirty="0">
                <a:solidFill>
                  <a:prstClr val="black"/>
                </a:solidFill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8716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89" y="270390"/>
            <a:ext cx="8910235" cy="648727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498496" y="270390"/>
            <a:ext cx="4337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Відновлення статусу благополучної країни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43199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300" y="571500"/>
            <a:ext cx="12077700" cy="6076950"/>
          </a:xfrm>
          <a:prstGeom prst="rect">
            <a:avLst/>
          </a:prstGeom>
        </p:spPr>
        <p:txBody>
          <a:bodyPr wrap="square">
            <a:normAutofit fontScale="62500" lnSpcReduction="20000"/>
          </a:bodyPr>
          <a:lstStyle/>
          <a:p>
            <a:pPr lvl="0"/>
            <a:r>
              <a:rPr lang="uk-UA" sz="3200" dirty="0" smtClean="0">
                <a:solidFill>
                  <a:prstClr val="black"/>
                </a:solidFill>
              </a:rPr>
              <a:t>При виникненні випадку ящура в благополучній по ящуру країні або зоні, в якій не ведеться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вакцинація, відновлення статусу благополуччя можливо після одного з таких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термінів: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а) трьох місяців після видалення останнього вбитої тварини в разі, коли проводився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вимушений забій, що не включав термінової вакцинації, і нагляд згідно зі статтями 8.8.40.-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8.8.42 .; або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б) трьох місяців після видалення останнього вбитої тварини або забою всіх вакцинованих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тварин (в залежності від того, що мало місце останнім), в разі, коли проводилися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вимушений забій, термінова вакцинація і нагляд згідно зі статтями 8.8.40.-8.8.42 .; або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в) шести місяців після видалення останнього вбитої тварини або останньої вакцинації (в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Залежно від того, що мало місце останнім) в разі, коли проводилися вимушений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забій, термінова вакцинація (за якою не пішов забій всіх імунних тварин) і нагляд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згідно зі статтями 8.8.40.-8.8.42. При цьому обов'язковим є проведення серологічного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обстеження, заснованого на виявленні антитіл до неструктурних білків ящурного вірусу для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докази відсутності інфекції в решті частини імунної популяції.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Відновлення статусу благополуччя по ящуру країни або зони, в якій не ведеться вакцинація,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обумовлено </a:t>
            </a:r>
            <a:r>
              <a:rPr lang="uk-UA" sz="3200" dirty="0" err="1" smtClean="0">
                <a:solidFill>
                  <a:prstClr val="black"/>
                </a:solidFill>
              </a:rPr>
              <a:t>Акцептація</a:t>
            </a:r>
            <a:r>
              <a:rPr lang="uk-UA" sz="3200" dirty="0" smtClean="0">
                <a:solidFill>
                  <a:prstClr val="black"/>
                </a:solidFill>
              </a:rPr>
              <a:t> МЕБ зазначених доказових елементів, як то встановлено в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Статті 1.6.6.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Терміни, зазначені в підпунктах 1а і 1в, не застосовуються, коли термінова вакцинація проводиться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офіційним порядком у тварин в складі колекцій зоологічних парків, за умови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дотримання відповідних положень Статті 8.8.2.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Якщо вимушений забій не проводився, зазначені терміни очікування витримувати не слід, при</a:t>
            </a:r>
          </a:p>
          <a:p>
            <a:pPr lvl="0"/>
            <a:r>
              <a:rPr lang="uk-UA" sz="3200" dirty="0" smtClean="0">
                <a:solidFill>
                  <a:prstClr val="black"/>
                </a:solidFill>
              </a:rPr>
              <a:t>це положення Статті 8.8.2. повинні бути дотримані. </a:t>
            </a:r>
            <a:endParaRPr kumimoji="0" lang="uk-UA" sz="3200" b="0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245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alt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0" y="-14246"/>
            <a:ext cx="9144000" cy="5643578"/>
          </a:xfrm>
          <a:solidFill>
            <a:srgbClr val="003399"/>
          </a:solidFill>
        </p:spPr>
        <p:txBody>
          <a:bodyPr/>
          <a:lstStyle/>
          <a:p>
            <a:pPr eaLnBrk="1" hangingPunct="1"/>
            <a:endParaRPr lang="en-US" altLang="en-US" dirty="0">
              <a:solidFill>
                <a:srgbClr val="0B53A1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altLang="en-US" dirty="0">
              <a:solidFill>
                <a:schemeClr val="bg1"/>
              </a:solidFill>
            </a:endParaRPr>
          </a:p>
          <a:p>
            <a:pPr algn="r" eaLnBrk="1" hangingPunct="1">
              <a:buFont typeface="Arial" charset="0"/>
              <a:buNone/>
            </a:pPr>
            <a:endParaRPr lang="en-US" altLang="en-US" dirty="0">
              <a:solidFill>
                <a:schemeClr val="bg1"/>
              </a:solidFill>
            </a:endParaRPr>
          </a:p>
          <a:p>
            <a:pPr algn="r" eaLnBrk="1" hangingPunct="1">
              <a:buFont typeface="Arial" charset="0"/>
              <a:buNone/>
            </a:pPr>
            <a:endParaRPr lang="uk-UA" altLang="en-US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r" eaLnBrk="1" hangingPunct="1">
              <a:buFont typeface="Arial" charset="0"/>
              <a:buNone/>
            </a:pPr>
            <a:endParaRPr lang="en-US" altLang="en-US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076" name="Imagen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5952" y="6060843"/>
            <a:ext cx="709587" cy="478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1451" y="6034087"/>
            <a:ext cx="19780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Рисунок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24827" y="5929330"/>
            <a:ext cx="2267089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yellow_arrow-0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096396" y="264592"/>
            <a:ext cx="1244100" cy="11641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87688" y="2222769"/>
            <a:ext cx="5080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32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ДЯКУЮ ЗА УВАГУ</a:t>
            </a:r>
            <a:endParaRPr lang="ru-RU" sz="32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23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Вакцинація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5262" y="1085849"/>
            <a:ext cx="11801475" cy="5448301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r>
              <a:rPr lang="ru-RU" sz="3200" dirty="0" smtClean="0"/>
              <a:t> </a:t>
            </a:r>
            <a:r>
              <a:rPr lang="ru-RU" sz="3200" dirty="0"/>
              <a:t>В </a:t>
            </a:r>
            <a:r>
              <a:rPr lang="ru-RU" sz="3200" dirty="0" err="1"/>
              <a:t>Україні</a:t>
            </a:r>
            <a:r>
              <a:rPr lang="ru-RU" sz="3200" dirty="0"/>
              <a:t> </a:t>
            </a:r>
            <a:r>
              <a:rPr lang="ru-RU" sz="3200" dirty="0" err="1"/>
              <a:t>забороняється</a:t>
            </a:r>
            <a:r>
              <a:rPr lang="ru-RU" sz="3200" dirty="0"/>
              <a:t> </a:t>
            </a:r>
            <a:r>
              <a:rPr lang="ru-RU" sz="3200" dirty="0" err="1"/>
              <a:t>використання</a:t>
            </a:r>
            <a:r>
              <a:rPr lang="ru-RU" sz="3200" dirty="0"/>
              <a:t>, у тому </a:t>
            </a:r>
            <a:r>
              <a:rPr lang="ru-RU" sz="3200" dirty="0" err="1"/>
              <a:t>числі</a:t>
            </a:r>
            <a:r>
              <a:rPr lang="ru-RU" sz="3200" dirty="0"/>
              <a:t> </a:t>
            </a:r>
            <a:r>
              <a:rPr lang="ru-RU" sz="3200" dirty="0" err="1"/>
              <a:t>виробництво</a:t>
            </a:r>
            <a:r>
              <a:rPr lang="ru-RU" sz="3200" dirty="0"/>
              <a:t>, вакцин </a:t>
            </a:r>
            <a:r>
              <a:rPr lang="ru-RU" sz="3200" dirty="0" err="1"/>
              <a:t>проти</a:t>
            </a:r>
            <a:r>
              <a:rPr lang="ru-RU" sz="3200" dirty="0"/>
              <a:t> ящуру та </a:t>
            </a:r>
            <a:r>
              <a:rPr lang="ru-RU" sz="3200" dirty="0" err="1"/>
              <a:t>застосування</a:t>
            </a:r>
            <a:r>
              <a:rPr lang="ru-RU" sz="3200" dirty="0"/>
              <a:t> </a:t>
            </a:r>
            <a:r>
              <a:rPr lang="ru-RU" sz="3200" dirty="0" err="1"/>
              <a:t>гіперімунних</a:t>
            </a:r>
            <a:r>
              <a:rPr lang="ru-RU" sz="3200" dirty="0"/>
              <a:t> </a:t>
            </a:r>
            <a:r>
              <a:rPr lang="ru-RU" sz="3200" dirty="0" err="1"/>
              <a:t>сироваток</a:t>
            </a:r>
            <a:r>
              <a:rPr lang="ru-RU" sz="3200" dirty="0"/>
              <a:t> </a:t>
            </a:r>
            <a:r>
              <a:rPr lang="ru-RU" sz="3200" dirty="0" err="1"/>
              <a:t>проти</a:t>
            </a:r>
            <a:r>
              <a:rPr lang="ru-RU" sz="3200" dirty="0"/>
              <a:t> ящуру, </a:t>
            </a:r>
            <a:r>
              <a:rPr lang="ru-RU" sz="3200" dirty="0" err="1"/>
              <a:t>крім</a:t>
            </a:r>
            <a:r>
              <a:rPr lang="ru-RU" sz="3200" dirty="0"/>
              <a:t> </a:t>
            </a:r>
            <a:r>
              <a:rPr lang="ru-RU" sz="3200" dirty="0" err="1"/>
              <a:t>випадків</a:t>
            </a:r>
            <a:r>
              <a:rPr lang="ru-RU" sz="3200" dirty="0"/>
              <a:t>, </a:t>
            </a:r>
            <a:r>
              <a:rPr lang="ru-RU" sz="3200" dirty="0" err="1"/>
              <a:t>визначених</a:t>
            </a:r>
            <a:r>
              <a:rPr lang="ru-RU" sz="3200" dirty="0"/>
              <a:t> </a:t>
            </a:r>
            <a:r>
              <a:rPr lang="ru-RU" sz="3200" dirty="0" err="1" smtClean="0"/>
              <a:t>Інструкцією</a:t>
            </a:r>
            <a:r>
              <a:rPr lang="ru-RU" sz="3200" dirty="0"/>
              <a:t>.</a:t>
            </a:r>
          </a:p>
          <a:p>
            <a:endParaRPr lang="ru-RU" sz="3200" dirty="0"/>
          </a:p>
          <a:p>
            <a:r>
              <a:rPr lang="ru-RU" sz="3200" dirty="0" err="1" smtClean="0"/>
              <a:t>Компетентний</a:t>
            </a:r>
            <a:r>
              <a:rPr lang="ru-RU" sz="3200" dirty="0" smtClean="0"/>
              <a:t> </a:t>
            </a:r>
            <a:r>
              <a:rPr lang="ru-RU" sz="3200" dirty="0"/>
              <a:t>орган </a:t>
            </a:r>
            <a:r>
              <a:rPr lang="ru-RU" sz="3200" dirty="0" err="1"/>
              <a:t>зобов’язаний</a:t>
            </a:r>
            <a:r>
              <a:rPr lang="ru-RU" sz="3200" dirty="0"/>
              <a:t> </a:t>
            </a:r>
            <a:r>
              <a:rPr lang="ru-RU" sz="3200" dirty="0" err="1"/>
              <a:t>одразу</a:t>
            </a:r>
            <a:r>
              <a:rPr lang="ru-RU" sz="3200" dirty="0"/>
              <a:t> </a:t>
            </a:r>
            <a:r>
              <a:rPr lang="ru-RU" sz="3200" dirty="0" err="1"/>
              <a:t>після</a:t>
            </a:r>
            <a:r>
              <a:rPr lang="ru-RU" sz="3200" dirty="0"/>
              <a:t> </a:t>
            </a:r>
            <a:r>
              <a:rPr lang="ru-RU" sz="3200" dirty="0" err="1"/>
              <a:t>підтвердження</a:t>
            </a:r>
            <a:r>
              <a:rPr lang="ru-RU" sz="3200" dirty="0"/>
              <a:t> </a:t>
            </a:r>
            <a:r>
              <a:rPr lang="ru-RU" sz="3200" dirty="0" err="1"/>
              <a:t>першого</a:t>
            </a:r>
            <a:r>
              <a:rPr lang="ru-RU" sz="3200" dirty="0"/>
              <a:t> </a:t>
            </a:r>
            <a:r>
              <a:rPr lang="ru-RU" sz="3200" dirty="0" err="1"/>
              <a:t>спалаху</a:t>
            </a:r>
            <a:r>
              <a:rPr lang="ru-RU" sz="3200" dirty="0"/>
              <a:t> </a:t>
            </a:r>
            <a:r>
              <a:rPr lang="ru-RU" sz="3200" dirty="0" err="1"/>
              <a:t>захворювання</a:t>
            </a:r>
            <a:r>
              <a:rPr lang="ru-RU" sz="3200" dirty="0"/>
              <a:t> на ящур </a:t>
            </a:r>
            <a:r>
              <a:rPr lang="ru-RU" sz="3200" dirty="0" err="1"/>
              <a:t>здійснити</a:t>
            </a:r>
            <a:r>
              <a:rPr lang="ru-RU" sz="3200" dirty="0"/>
              <a:t> </a:t>
            </a:r>
            <a:r>
              <a:rPr lang="ru-RU" sz="3200" dirty="0" err="1"/>
              <a:t>всі</a:t>
            </a:r>
            <a:r>
              <a:rPr lang="ru-RU" sz="3200" dirty="0"/>
              <a:t> </a:t>
            </a:r>
            <a:r>
              <a:rPr lang="ru-RU" sz="3200" dirty="0" err="1"/>
              <a:t>необхідні</a:t>
            </a:r>
            <a:r>
              <a:rPr lang="ru-RU" sz="3200" dirty="0"/>
              <a:t> заходи з метою </a:t>
            </a:r>
            <a:r>
              <a:rPr lang="ru-RU" sz="3200" dirty="0" err="1"/>
              <a:t>підготовки</a:t>
            </a:r>
            <a:r>
              <a:rPr lang="ru-RU" sz="3200" dirty="0"/>
              <a:t> до </a:t>
            </a:r>
            <a:r>
              <a:rPr lang="ru-RU" sz="3200" dirty="0" err="1"/>
              <a:t>проведення</a:t>
            </a:r>
            <a:r>
              <a:rPr lang="ru-RU" sz="3200" dirty="0"/>
              <a:t> </a:t>
            </a:r>
            <a:r>
              <a:rPr lang="ru-RU" sz="3200" dirty="0" err="1"/>
              <a:t>екстреної</a:t>
            </a:r>
            <a:r>
              <a:rPr lang="ru-RU" sz="3200" dirty="0"/>
              <a:t> </a:t>
            </a:r>
            <a:r>
              <a:rPr lang="ru-RU" sz="3200" dirty="0" err="1"/>
              <a:t>вакцинації</a:t>
            </a:r>
            <a:r>
              <a:rPr lang="ru-RU" sz="3200" dirty="0"/>
              <a:t> на </a:t>
            </a:r>
            <a:r>
              <a:rPr lang="ru-RU" sz="3200" dirty="0" err="1"/>
              <a:t>території</a:t>
            </a:r>
            <a:r>
              <a:rPr lang="ru-RU" sz="3200" dirty="0"/>
              <a:t> </a:t>
            </a:r>
            <a:r>
              <a:rPr lang="ru-RU" sz="3200" dirty="0" err="1"/>
              <a:t>зони</a:t>
            </a:r>
            <a:r>
              <a:rPr lang="ru-RU" sz="3200" dirty="0"/>
              <a:t> </a:t>
            </a:r>
            <a:r>
              <a:rPr lang="ru-RU" sz="3200" dirty="0" err="1"/>
              <a:t>спостереження</a:t>
            </a:r>
            <a:r>
              <a:rPr lang="ru-RU" sz="3200" dirty="0"/>
              <a:t>, а </a:t>
            </a:r>
            <a:r>
              <a:rPr lang="ru-RU" sz="3200" dirty="0" err="1"/>
              <a:t>також</a:t>
            </a:r>
            <a:r>
              <a:rPr lang="ru-RU" sz="3200" dirty="0"/>
              <a:t> </a:t>
            </a:r>
            <a:r>
              <a:rPr lang="ru-RU" sz="3200" dirty="0" err="1"/>
              <a:t>забезпечити</a:t>
            </a:r>
            <a:r>
              <a:rPr lang="ru-RU" sz="3200" dirty="0"/>
              <a:t> </a:t>
            </a:r>
            <a:r>
              <a:rPr lang="ru-RU" sz="3200" dirty="0" err="1"/>
              <a:t>здійснення</a:t>
            </a:r>
            <a:r>
              <a:rPr lang="ru-RU" sz="3200" dirty="0"/>
              <a:t> </a:t>
            </a:r>
            <a:r>
              <a:rPr lang="ru-RU" sz="3200" dirty="0" err="1"/>
              <a:t>супресивної</a:t>
            </a:r>
            <a:r>
              <a:rPr lang="ru-RU" sz="3200" dirty="0"/>
              <a:t> </a:t>
            </a:r>
            <a:r>
              <a:rPr lang="ru-RU" sz="3200" dirty="0" err="1"/>
              <a:t>вакцинації</a:t>
            </a:r>
            <a:r>
              <a:rPr lang="ru-RU" sz="3200" dirty="0"/>
              <a:t> в межах </a:t>
            </a:r>
            <a:r>
              <a:rPr lang="ru-RU" sz="3200" dirty="0" err="1"/>
              <a:t>зони</a:t>
            </a:r>
            <a:r>
              <a:rPr lang="ru-RU" sz="3200" dirty="0"/>
              <a:t> </a:t>
            </a:r>
            <a:r>
              <a:rPr lang="ru-RU" sz="3200" dirty="0" err="1"/>
              <a:t>захисту</a:t>
            </a:r>
            <a:r>
              <a:rPr lang="ru-RU" sz="3200" dirty="0"/>
              <a:t> у </a:t>
            </a:r>
            <a:r>
              <a:rPr lang="ru-RU" sz="3200" dirty="0" err="1"/>
              <a:t>чітко</a:t>
            </a:r>
            <a:r>
              <a:rPr lang="ru-RU" sz="3200" dirty="0"/>
              <a:t> </a:t>
            </a:r>
            <a:r>
              <a:rPr lang="ru-RU" sz="3200" dirty="0" err="1"/>
              <a:t>визначених</a:t>
            </a:r>
            <a:r>
              <a:rPr lang="ru-RU" sz="3200" dirty="0"/>
              <a:t> </a:t>
            </a:r>
            <a:r>
              <a:rPr lang="ru-RU" sz="3200" dirty="0" err="1"/>
              <a:t>господарствах</a:t>
            </a:r>
            <a:r>
              <a:rPr lang="ru-RU" sz="3200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30291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163468071"/>
              </p:ext>
            </p:extLst>
          </p:nvPr>
        </p:nvGraphicFramePr>
        <p:xfrm>
          <a:off x="304800" y="257176"/>
          <a:ext cx="9855200" cy="5881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2263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219526066"/>
              </p:ext>
            </p:extLst>
          </p:nvPr>
        </p:nvGraphicFramePr>
        <p:xfrm>
          <a:off x="304800" y="257176"/>
          <a:ext cx="9855200" cy="5881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7623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300" y="571500"/>
            <a:ext cx="12077700" cy="6019800"/>
          </a:xfrm>
          <a:prstGeom prst="rect">
            <a:avLst/>
          </a:prstGeom>
        </p:spPr>
        <p:txBody>
          <a:bodyPr wrap="square">
            <a:normAutofit fontScale="85000" lnSpcReduction="20000"/>
          </a:bodyPr>
          <a:lstStyle/>
          <a:p>
            <a:r>
              <a:rPr lang="ru-RU" sz="3200" dirty="0"/>
              <a:t> </a:t>
            </a:r>
            <a:r>
              <a:rPr lang="ru-RU" sz="3200" dirty="0" err="1"/>
              <a:t>Рішення</a:t>
            </a:r>
            <a:r>
              <a:rPr lang="ru-RU" sz="3200" dirty="0"/>
              <a:t> про </a:t>
            </a:r>
            <a:r>
              <a:rPr lang="ru-RU" sz="3200" dirty="0" err="1"/>
              <a:t>здійснення</a:t>
            </a:r>
            <a:r>
              <a:rPr lang="ru-RU" sz="3200" dirty="0"/>
              <a:t> </a:t>
            </a:r>
            <a:r>
              <a:rPr lang="ru-RU" sz="3200" dirty="0" err="1"/>
              <a:t>екстреної</a:t>
            </a:r>
            <a:r>
              <a:rPr lang="ru-RU" sz="3200" dirty="0"/>
              <a:t> </a:t>
            </a:r>
            <a:r>
              <a:rPr lang="ru-RU" sz="3200" dirty="0" err="1"/>
              <a:t>вакцинації</a:t>
            </a:r>
            <a:r>
              <a:rPr lang="ru-RU" sz="3200" dirty="0"/>
              <a:t> </a:t>
            </a:r>
            <a:r>
              <a:rPr lang="ru-RU" sz="3200" dirty="0" err="1"/>
              <a:t>може</a:t>
            </a:r>
            <a:r>
              <a:rPr lang="ru-RU" sz="3200" dirty="0"/>
              <a:t> </a:t>
            </a:r>
            <a:r>
              <a:rPr lang="ru-RU" sz="3200" dirty="0" err="1"/>
              <a:t>ухвалюватись</a:t>
            </a:r>
            <a:r>
              <a:rPr lang="ru-RU" sz="3200" dirty="0"/>
              <a:t> ДНПК при </a:t>
            </a:r>
            <a:r>
              <a:rPr lang="ru-RU" sz="3200" dirty="0" err="1"/>
              <a:t>Кабінеті</a:t>
            </a:r>
            <a:r>
              <a:rPr lang="ru-RU" sz="3200" dirty="0"/>
              <a:t> </a:t>
            </a:r>
            <a:r>
              <a:rPr lang="ru-RU" sz="3200" dirty="0" err="1"/>
              <a:t>Міністрів</a:t>
            </a:r>
            <a:r>
              <a:rPr lang="ru-RU" sz="3200" dirty="0"/>
              <a:t> </a:t>
            </a:r>
            <a:r>
              <a:rPr lang="ru-RU" sz="3200" dirty="0" err="1"/>
              <a:t>України</a:t>
            </a:r>
            <a:r>
              <a:rPr lang="ru-RU" sz="3200" dirty="0"/>
              <a:t> за </a:t>
            </a:r>
            <a:r>
              <a:rPr lang="ru-RU" sz="3200" dirty="0" err="1"/>
              <a:t>наявності</a:t>
            </a:r>
            <a:r>
              <a:rPr lang="ru-RU" sz="3200" dirty="0"/>
              <a:t> </a:t>
            </a:r>
            <a:r>
              <a:rPr lang="ru-RU" sz="3200" dirty="0" err="1"/>
              <a:t>однієї</a:t>
            </a:r>
            <a:r>
              <a:rPr lang="ru-RU" sz="3200" dirty="0"/>
              <a:t> з умов:</a:t>
            </a:r>
          </a:p>
          <a:p>
            <a:endParaRPr lang="ru-RU" sz="3200" dirty="0"/>
          </a:p>
          <a:p>
            <a:r>
              <a:rPr lang="ru-RU" sz="3200" dirty="0"/>
              <a:t>1) </a:t>
            </a:r>
            <a:r>
              <a:rPr lang="ru-RU" sz="3200" dirty="0" err="1"/>
              <a:t>спалахи</a:t>
            </a:r>
            <a:r>
              <a:rPr lang="ru-RU" sz="3200" dirty="0"/>
              <a:t> </a:t>
            </a:r>
            <a:r>
              <a:rPr lang="ru-RU" sz="3200" dirty="0" err="1"/>
              <a:t>хвороби</a:t>
            </a:r>
            <a:r>
              <a:rPr lang="ru-RU" sz="3200" dirty="0"/>
              <a:t> </a:t>
            </a:r>
            <a:r>
              <a:rPr lang="ru-RU" sz="3200" dirty="0" err="1"/>
              <a:t>було</a:t>
            </a:r>
            <a:r>
              <a:rPr lang="ru-RU" sz="3200" dirty="0"/>
              <a:t> </a:t>
            </a:r>
            <a:r>
              <a:rPr lang="ru-RU" sz="3200" dirty="0" err="1"/>
              <a:t>підтверджено</a:t>
            </a:r>
            <a:r>
              <a:rPr lang="ru-RU" sz="3200" dirty="0"/>
              <a:t> та </a:t>
            </a:r>
            <a:r>
              <a:rPr lang="ru-RU" sz="3200" dirty="0" err="1"/>
              <a:t>існує</a:t>
            </a:r>
            <a:r>
              <a:rPr lang="ru-RU" sz="3200" dirty="0"/>
              <a:t> </a:t>
            </a:r>
            <a:r>
              <a:rPr lang="ru-RU" sz="3200" dirty="0" err="1"/>
              <a:t>загроза</a:t>
            </a:r>
            <a:r>
              <a:rPr lang="ru-RU" sz="3200" dirty="0"/>
              <a:t> </a:t>
            </a:r>
            <a:r>
              <a:rPr lang="ru-RU" sz="3200" dirty="0" err="1"/>
              <a:t>її</a:t>
            </a:r>
            <a:r>
              <a:rPr lang="ru-RU" sz="3200" dirty="0"/>
              <a:t> </a:t>
            </a:r>
            <a:r>
              <a:rPr lang="ru-RU" sz="3200" dirty="0" err="1"/>
              <a:t>поширення</a:t>
            </a:r>
            <a:r>
              <a:rPr lang="ru-RU" sz="3200" dirty="0"/>
              <a:t>;</a:t>
            </a:r>
          </a:p>
          <a:p>
            <a:endParaRPr lang="ru-RU" sz="3200" dirty="0"/>
          </a:p>
          <a:p>
            <a:r>
              <a:rPr lang="ru-RU" sz="3200" dirty="0"/>
              <a:t>2) </a:t>
            </a:r>
            <a:r>
              <a:rPr lang="ru-RU" sz="3200" dirty="0" err="1"/>
              <a:t>спалахи</a:t>
            </a:r>
            <a:r>
              <a:rPr lang="ru-RU" sz="3200" dirty="0"/>
              <a:t> </a:t>
            </a:r>
            <a:r>
              <a:rPr lang="ru-RU" sz="3200" dirty="0" err="1"/>
              <a:t>хвороби</a:t>
            </a:r>
            <a:r>
              <a:rPr lang="ru-RU" sz="3200" dirty="0"/>
              <a:t>, про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повідомлялося</a:t>
            </a:r>
            <a:r>
              <a:rPr lang="ru-RU" sz="3200" dirty="0"/>
              <a:t>, </a:t>
            </a:r>
            <a:r>
              <a:rPr lang="ru-RU" sz="3200" dirty="0" err="1"/>
              <a:t>становлять</a:t>
            </a:r>
            <a:r>
              <a:rPr lang="ru-RU" sz="3200" dirty="0"/>
              <a:t> </a:t>
            </a:r>
            <a:r>
              <a:rPr lang="ru-RU" sz="3200" dirty="0" err="1"/>
              <a:t>ризик</a:t>
            </a:r>
            <a:r>
              <a:rPr lang="ru-RU" sz="3200" dirty="0"/>
              <a:t> для </a:t>
            </a:r>
            <a:r>
              <a:rPr lang="ru-RU" sz="3200" dirty="0" err="1"/>
              <a:t>інших</a:t>
            </a:r>
            <a:r>
              <a:rPr lang="ru-RU" sz="3200" dirty="0"/>
              <a:t> областей, </a:t>
            </a:r>
            <a:r>
              <a:rPr lang="ru-RU" sz="3200" dirty="0" err="1"/>
              <a:t>країн</a:t>
            </a:r>
            <a:r>
              <a:rPr lang="ru-RU" sz="3200" dirty="0"/>
              <a:t> через </a:t>
            </a:r>
            <a:r>
              <a:rPr lang="ru-RU" sz="3200" dirty="0" err="1"/>
              <a:t>географічне</a:t>
            </a:r>
            <a:r>
              <a:rPr lang="ru-RU" sz="3200" dirty="0"/>
              <a:t> </a:t>
            </a:r>
            <a:r>
              <a:rPr lang="ru-RU" sz="3200" dirty="0" err="1"/>
              <a:t>положення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превалюючі</a:t>
            </a:r>
            <a:r>
              <a:rPr lang="ru-RU" sz="3200" dirty="0"/>
              <a:t> </a:t>
            </a:r>
            <a:r>
              <a:rPr lang="ru-RU" sz="3200" dirty="0" err="1"/>
              <a:t>метеорологічні</a:t>
            </a:r>
            <a:r>
              <a:rPr lang="ru-RU" sz="3200" dirty="0"/>
              <a:t> </a:t>
            </a:r>
            <a:r>
              <a:rPr lang="ru-RU" sz="3200" dirty="0" err="1"/>
              <a:t>умови</a:t>
            </a:r>
            <a:r>
              <a:rPr lang="ru-RU" sz="3200" dirty="0"/>
              <a:t> в </a:t>
            </a:r>
            <a:r>
              <a:rPr lang="ru-RU" sz="3200" dirty="0" err="1"/>
              <a:t>Україні</a:t>
            </a:r>
            <a:r>
              <a:rPr lang="ru-RU" sz="3200" dirty="0"/>
              <a:t>;</a:t>
            </a:r>
          </a:p>
          <a:p>
            <a:endParaRPr lang="ru-RU" sz="3200" dirty="0"/>
          </a:p>
          <a:p>
            <a:r>
              <a:rPr lang="ru-RU" sz="3200" dirty="0"/>
              <a:t>3) </a:t>
            </a:r>
            <a:r>
              <a:rPr lang="ru-RU" sz="3200" dirty="0" err="1"/>
              <a:t>існує</a:t>
            </a:r>
            <a:r>
              <a:rPr lang="ru-RU" sz="3200" dirty="0"/>
              <a:t> </a:t>
            </a:r>
            <a:r>
              <a:rPr lang="ru-RU" sz="3200" dirty="0" err="1"/>
              <a:t>загроза</a:t>
            </a:r>
            <a:r>
              <a:rPr lang="ru-RU" sz="3200" dirty="0"/>
              <a:t> </a:t>
            </a:r>
            <a:r>
              <a:rPr lang="ru-RU" sz="3200" dirty="0" err="1"/>
              <a:t>розповсюдження</a:t>
            </a:r>
            <a:r>
              <a:rPr lang="ru-RU" sz="3200" dirty="0"/>
              <a:t> </a:t>
            </a:r>
            <a:r>
              <a:rPr lang="ru-RU" sz="3200" dirty="0" err="1"/>
              <a:t>хвороби</a:t>
            </a:r>
            <a:r>
              <a:rPr lang="ru-RU" sz="3200" dirty="0"/>
              <a:t> через </a:t>
            </a:r>
            <a:r>
              <a:rPr lang="ru-RU" sz="3200" dirty="0" err="1"/>
              <a:t>контакти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мають</a:t>
            </a:r>
            <a:r>
              <a:rPr lang="ru-RU" sz="3200" dirty="0"/>
              <a:t> </a:t>
            </a:r>
            <a:r>
              <a:rPr lang="ru-RU" sz="3200" dirty="0" err="1"/>
              <a:t>значення</a:t>
            </a:r>
            <a:r>
              <a:rPr lang="ru-RU" sz="3200" dirty="0"/>
              <a:t> з </a:t>
            </a:r>
            <a:r>
              <a:rPr lang="ru-RU" sz="3200" dirty="0" err="1"/>
              <a:t>епізоотологічної</a:t>
            </a:r>
            <a:r>
              <a:rPr lang="ru-RU" sz="3200" dirty="0"/>
              <a:t> точки </a:t>
            </a:r>
            <a:r>
              <a:rPr lang="ru-RU" sz="3200" dirty="0" err="1"/>
              <a:t>зору</a:t>
            </a:r>
            <a:r>
              <a:rPr lang="ru-RU" sz="3200" dirty="0"/>
              <a:t>, </a:t>
            </a:r>
            <a:r>
              <a:rPr lang="ru-RU" sz="3200" dirty="0" err="1"/>
              <a:t>між</a:t>
            </a:r>
            <a:r>
              <a:rPr lang="ru-RU" sz="3200" dirty="0"/>
              <a:t> </a:t>
            </a:r>
            <a:r>
              <a:rPr lang="ru-RU" sz="3200" dirty="0" err="1"/>
              <a:t>господарствами</a:t>
            </a:r>
            <a:r>
              <a:rPr lang="ru-RU" sz="3200" dirty="0"/>
              <a:t>, в </a:t>
            </a:r>
            <a:r>
              <a:rPr lang="ru-RU" sz="3200" dirty="0" err="1"/>
              <a:t>яких</a:t>
            </a:r>
            <a:r>
              <a:rPr lang="ru-RU" sz="3200" dirty="0"/>
              <a:t> </a:t>
            </a:r>
            <a:r>
              <a:rPr lang="ru-RU" sz="3200" dirty="0" err="1"/>
              <a:t>утримуються</a:t>
            </a:r>
            <a:r>
              <a:rPr lang="ru-RU" sz="3200" dirty="0"/>
              <a:t> </a:t>
            </a:r>
            <a:r>
              <a:rPr lang="ru-RU" sz="3200" dirty="0" err="1"/>
              <a:t>сприйнятливі</a:t>
            </a:r>
            <a:r>
              <a:rPr lang="ru-RU" sz="3200" dirty="0"/>
              <a:t> </a:t>
            </a:r>
            <a:r>
              <a:rPr lang="ru-RU" sz="3200" dirty="0" err="1"/>
              <a:t>тварини</a:t>
            </a:r>
            <a:r>
              <a:rPr lang="ru-RU" sz="3200" dirty="0"/>
              <a:t> та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розташовані</a:t>
            </a:r>
            <a:r>
              <a:rPr lang="ru-RU" sz="3200" dirty="0"/>
              <a:t> на </a:t>
            </a:r>
            <a:r>
              <a:rPr lang="ru-RU" sz="3200" dirty="0" err="1"/>
              <a:t>території</a:t>
            </a:r>
            <a:r>
              <a:rPr lang="ru-RU" sz="3200" dirty="0"/>
              <a:t>, на </a:t>
            </a:r>
            <a:r>
              <a:rPr lang="ru-RU" sz="3200" dirty="0" err="1"/>
              <a:t>якій</a:t>
            </a:r>
            <a:r>
              <a:rPr lang="ru-RU" sz="3200" dirty="0"/>
              <a:t> </a:t>
            </a:r>
            <a:r>
              <a:rPr lang="ru-RU" sz="3200" dirty="0" err="1"/>
              <a:t>зафіксовані</a:t>
            </a:r>
            <a:r>
              <a:rPr lang="ru-RU" sz="3200" dirty="0"/>
              <a:t> </a:t>
            </a:r>
            <a:r>
              <a:rPr lang="ru-RU" sz="3200" dirty="0" err="1"/>
              <a:t>спалахи</a:t>
            </a:r>
            <a:r>
              <a:rPr lang="ru-RU" sz="3200" dirty="0"/>
              <a:t> </a:t>
            </a:r>
            <a:r>
              <a:rPr lang="ru-RU" sz="3200" dirty="0" err="1"/>
              <a:t>захворювання</a:t>
            </a:r>
            <a:r>
              <a:rPr lang="ru-RU" sz="3200" dirty="0"/>
              <a:t> на ящур;</a:t>
            </a:r>
          </a:p>
          <a:p>
            <a:endParaRPr lang="ru-RU" sz="3200" dirty="0"/>
          </a:p>
          <a:p>
            <a:r>
              <a:rPr lang="ru-RU" sz="3200" dirty="0"/>
              <a:t>4) </a:t>
            </a:r>
            <a:r>
              <a:rPr lang="ru-RU" sz="3200" dirty="0" err="1"/>
              <a:t>існує</a:t>
            </a:r>
            <a:r>
              <a:rPr lang="ru-RU" sz="3200" dirty="0"/>
              <a:t> </a:t>
            </a:r>
            <a:r>
              <a:rPr lang="ru-RU" sz="3200" dirty="0" err="1"/>
              <a:t>загроза</a:t>
            </a:r>
            <a:r>
              <a:rPr lang="ru-RU" sz="3200" dirty="0"/>
              <a:t> </a:t>
            </a:r>
            <a:r>
              <a:rPr lang="ru-RU" sz="3200" dirty="0" err="1"/>
              <a:t>занесення</a:t>
            </a:r>
            <a:r>
              <a:rPr lang="ru-RU" sz="3200" dirty="0"/>
              <a:t> </a:t>
            </a:r>
            <a:r>
              <a:rPr lang="ru-RU" sz="3200" dirty="0" err="1"/>
              <a:t>захворювання</a:t>
            </a:r>
            <a:r>
              <a:rPr lang="ru-RU" sz="3200" dirty="0"/>
              <a:t> через </a:t>
            </a:r>
            <a:r>
              <a:rPr lang="ru-RU" sz="3200" dirty="0" err="1"/>
              <a:t>географічне</a:t>
            </a:r>
            <a:r>
              <a:rPr lang="ru-RU" sz="3200" dirty="0"/>
              <a:t> </a:t>
            </a:r>
            <a:r>
              <a:rPr lang="ru-RU" sz="3200" dirty="0" err="1"/>
              <a:t>положення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превалюючі</a:t>
            </a:r>
            <a:r>
              <a:rPr lang="ru-RU" sz="3200" dirty="0"/>
              <a:t> </a:t>
            </a:r>
            <a:r>
              <a:rPr lang="ru-RU" sz="3200" dirty="0" err="1"/>
              <a:t>метеорологічні</a:t>
            </a:r>
            <a:r>
              <a:rPr lang="ru-RU" sz="3200" dirty="0"/>
              <a:t> </a:t>
            </a:r>
            <a:r>
              <a:rPr lang="ru-RU" sz="3200" dirty="0" err="1"/>
              <a:t>умови</a:t>
            </a:r>
            <a:r>
              <a:rPr lang="ru-RU" sz="3200" dirty="0"/>
              <a:t> у </a:t>
            </a:r>
            <a:r>
              <a:rPr lang="ru-RU" sz="3200" dirty="0" err="1"/>
              <a:t>сусідній</a:t>
            </a:r>
            <a:r>
              <a:rPr lang="ru-RU" sz="3200" dirty="0"/>
              <a:t> </a:t>
            </a:r>
            <a:r>
              <a:rPr lang="ru-RU" sz="3200" dirty="0" err="1"/>
              <a:t>країні</a:t>
            </a:r>
            <a:r>
              <a:rPr lang="ru-RU" sz="3200" dirty="0"/>
              <a:t>, на </a:t>
            </a:r>
            <a:r>
              <a:rPr lang="ru-RU" sz="3200" dirty="0" err="1"/>
              <a:t>території</a:t>
            </a:r>
            <a:r>
              <a:rPr lang="ru-RU" sz="3200" dirty="0"/>
              <a:t> </a:t>
            </a:r>
            <a:r>
              <a:rPr lang="ru-RU" sz="3200" dirty="0" err="1"/>
              <a:t>якої</a:t>
            </a:r>
            <a:r>
              <a:rPr lang="ru-RU" sz="3200" dirty="0"/>
              <a:t> </a:t>
            </a:r>
            <a:r>
              <a:rPr lang="ru-RU" sz="3200" dirty="0" err="1"/>
              <a:t>було</a:t>
            </a:r>
            <a:r>
              <a:rPr lang="ru-RU" sz="3200" dirty="0"/>
              <a:t> </a:t>
            </a:r>
            <a:r>
              <a:rPr lang="ru-RU" sz="3200" dirty="0" err="1"/>
              <a:t>зафіксовано</a:t>
            </a:r>
            <a:r>
              <a:rPr lang="ru-RU" sz="3200" dirty="0"/>
              <a:t> </a:t>
            </a:r>
            <a:r>
              <a:rPr lang="ru-RU" sz="3200" dirty="0" err="1"/>
              <a:t>спалахи</a:t>
            </a:r>
            <a:r>
              <a:rPr lang="ru-RU" sz="3200" dirty="0"/>
              <a:t> </a:t>
            </a:r>
            <a:r>
              <a:rPr lang="ru-RU" sz="3200" dirty="0" err="1"/>
              <a:t>захворювання</a:t>
            </a:r>
            <a:r>
              <a:rPr lang="ru-RU" sz="3200" dirty="0"/>
              <a:t> на ящур.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7783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300" y="571500"/>
            <a:ext cx="12077700" cy="6019800"/>
          </a:xfrm>
          <a:prstGeom prst="rect">
            <a:avLst/>
          </a:prstGeom>
        </p:spPr>
        <p:txBody>
          <a:bodyPr wrap="square">
            <a:normAutofit fontScale="92500" lnSpcReduction="10000"/>
          </a:bodyPr>
          <a:lstStyle/>
          <a:p>
            <a:pPr lvl="0"/>
            <a:r>
              <a:rPr lang="ru-RU" sz="3200" dirty="0">
                <a:solidFill>
                  <a:prstClr val="black"/>
                </a:solidFill>
              </a:rPr>
              <a:t>  </a:t>
            </a:r>
            <a:r>
              <a:rPr lang="ru-RU" sz="3200" dirty="0" err="1">
                <a:solidFill>
                  <a:prstClr val="black"/>
                </a:solidFill>
              </a:rPr>
              <a:t>Рішення</a:t>
            </a:r>
            <a:r>
              <a:rPr lang="ru-RU" sz="3200" dirty="0">
                <a:solidFill>
                  <a:prstClr val="black"/>
                </a:solidFill>
              </a:rPr>
              <a:t> про </a:t>
            </a:r>
            <a:r>
              <a:rPr lang="ru-RU" sz="3200" dirty="0" err="1">
                <a:solidFill>
                  <a:prstClr val="black"/>
                </a:solidFill>
              </a:rPr>
              <a:t>здійснення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екстреної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визначає</a:t>
            </a:r>
            <a:r>
              <a:rPr lang="ru-RU" sz="3200" dirty="0">
                <a:solidFill>
                  <a:prstClr val="black"/>
                </a:solidFill>
              </a:rPr>
              <a:t>: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1) </a:t>
            </a:r>
            <a:r>
              <a:rPr lang="ru-RU" sz="3200" dirty="0" err="1">
                <a:solidFill>
                  <a:prstClr val="black"/>
                </a:solidFill>
              </a:rPr>
              <a:t>межі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території</a:t>
            </a:r>
            <a:r>
              <a:rPr lang="ru-RU" sz="3200" dirty="0">
                <a:solidFill>
                  <a:prstClr val="black"/>
                </a:solidFill>
              </a:rPr>
              <a:t>, на </a:t>
            </a:r>
            <a:r>
              <a:rPr lang="ru-RU" sz="3200" dirty="0" err="1">
                <a:solidFill>
                  <a:prstClr val="black"/>
                </a:solidFill>
              </a:rPr>
              <a:t>якій</a:t>
            </a:r>
            <a:r>
              <a:rPr lang="ru-RU" sz="3200" dirty="0">
                <a:solidFill>
                  <a:prstClr val="black"/>
                </a:solidFill>
              </a:rPr>
              <a:t> буде </a:t>
            </a:r>
            <a:r>
              <a:rPr lang="ru-RU" sz="3200" dirty="0" err="1">
                <a:solidFill>
                  <a:prstClr val="black"/>
                </a:solidFill>
              </a:rPr>
              <a:t>здійснюватися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екстрена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вакцинація</a:t>
            </a:r>
            <a:r>
              <a:rPr lang="ru-RU" sz="3200" dirty="0">
                <a:solidFill>
                  <a:prstClr val="black"/>
                </a:solidFill>
              </a:rPr>
              <a:t>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2) </a:t>
            </a:r>
            <a:r>
              <a:rPr lang="ru-RU" sz="3200" dirty="0" err="1">
                <a:solidFill>
                  <a:prstClr val="black"/>
                </a:solidFill>
              </a:rPr>
              <a:t>види</a:t>
            </a:r>
            <a:r>
              <a:rPr lang="ru-RU" sz="3200" dirty="0">
                <a:solidFill>
                  <a:prstClr val="black"/>
                </a:solidFill>
              </a:rPr>
              <a:t> та </a:t>
            </a:r>
            <a:r>
              <a:rPr lang="ru-RU" sz="3200" dirty="0" err="1">
                <a:solidFill>
                  <a:prstClr val="black"/>
                </a:solidFill>
              </a:rPr>
              <a:t>вік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підлягають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3) </a:t>
            </a:r>
            <a:r>
              <a:rPr lang="ru-RU" sz="3200" dirty="0" err="1">
                <a:solidFill>
                  <a:prstClr val="black"/>
                </a:solidFill>
              </a:rPr>
              <a:t>тривалість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4) </a:t>
            </a:r>
            <a:r>
              <a:rPr lang="ru-RU" sz="3200" dirty="0" err="1">
                <a:solidFill>
                  <a:prstClr val="black"/>
                </a:solidFill>
              </a:rPr>
              <a:t>конкретну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заборону</a:t>
            </a:r>
            <a:r>
              <a:rPr lang="ru-RU" sz="3200" dirty="0">
                <a:solidFill>
                  <a:prstClr val="black"/>
                </a:solidFill>
              </a:rPr>
              <a:t> на </a:t>
            </a:r>
            <a:r>
              <a:rPr lang="ru-RU" sz="3200" dirty="0" err="1">
                <a:solidFill>
                  <a:prstClr val="black"/>
                </a:solidFill>
              </a:rPr>
              <a:t>переміщення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вакцинованих</a:t>
            </a:r>
            <a:r>
              <a:rPr lang="ru-RU" sz="3200" dirty="0">
                <a:solidFill>
                  <a:prstClr val="black"/>
                </a:solidFill>
              </a:rPr>
              <a:t> і </a:t>
            </a:r>
            <a:r>
              <a:rPr lang="ru-RU" sz="3200" dirty="0" err="1">
                <a:solidFill>
                  <a:prstClr val="black"/>
                </a:solidFill>
              </a:rPr>
              <a:t>невакцинованих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сприйнятливих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 та </a:t>
            </a:r>
            <a:r>
              <a:rPr lang="ru-RU" sz="3200" dirty="0" err="1">
                <a:solidFill>
                  <a:prstClr val="black"/>
                </a:solidFill>
              </a:rPr>
              <a:t>продуктів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отриманих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них;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>
                <a:solidFill>
                  <a:prstClr val="black"/>
                </a:solidFill>
              </a:rPr>
              <a:t>5) </a:t>
            </a:r>
            <a:r>
              <a:rPr lang="ru-RU" sz="3200" dirty="0" err="1">
                <a:solidFill>
                  <a:prstClr val="black"/>
                </a:solidFill>
              </a:rPr>
              <a:t>особливу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додаткову</a:t>
            </a:r>
            <a:r>
              <a:rPr lang="ru-RU" sz="3200" dirty="0">
                <a:solidFill>
                  <a:prstClr val="black"/>
                </a:solidFill>
              </a:rPr>
              <a:t> й </a:t>
            </a:r>
            <a:r>
              <a:rPr lang="ru-RU" sz="3200" dirty="0" err="1">
                <a:solidFill>
                  <a:prstClr val="black"/>
                </a:solidFill>
              </a:rPr>
              <a:t>постійну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ідентифікацію</a:t>
            </a:r>
            <a:r>
              <a:rPr lang="ru-RU" sz="3200" dirty="0">
                <a:solidFill>
                  <a:prstClr val="black"/>
                </a:solidFill>
              </a:rPr>
              <a:t>, а </a:t>
            </a:r>
            <a:r>
              <a:rPr lang="ru-RU" sz="3200" dirty="0" err="1">
                <a:solidFill>
                  <a:prstClr val="black"/>
                </a:solidFill>
              </a:rPr>
              <a:t>також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особливу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реєстрацію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вакцинованих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тварин</a:t>
            </a:r>
            <a:r>
              <a:rPr lang="ru-RU" sz="3200" dirty="0">
                <a:solidFill>
                  <a:prstClr val="black"/>
                </a:solidFill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1119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300" y="571500"/>
            <a:ext cx="12077700" cy="601980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lvl="0"/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lang="ru-RU" sz="3200" dirty="0" err="1">
                <a:solidFill>
                  <a:prstClr val="black"/>
                </a:solidFill>
              </a:rPr>
              <a:t>Екстрену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вакцинацію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здійснюють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незалежно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того, </a:t>
            </a:r>
            <a:r>
              <a:rPr lang="ru-RU" sz="3200" dirty="0" err="1">
                <a:solidFill>
                  <a:prstClr val="black"/>
                </a:solidFill>
              </a:rPr>
              <a:t>чи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будуть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застосовувати</a:t>
            </a:r>
            <a:r>
              <a:rPr lang="ru-RU" sz="3200" dirty="0">
                <a:solidFill>
                  <a:prstClr val="black"/>
                </a:solidFill>
              </a:rPr>
              <a:t> у </a:t>
            </a:r>
            <a:r>
              <a:rPr lang="ru-RU" sz="3200" dirty="0" err="1">
                <a:solidFill>
                  <a:prstClr val="black"/>
                </a:solidFill>
              </a:rPr>
              <a:t>подальшому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стемпінг</a:t>
            </a:r>
            <a:r>
              <a:rPr lang="ru-RU" sz="3200" dirty="0">
                <a:solidFill>
                  <a:prstClr val="black"/>
                </a:solidFill>
              </a:rPr>
              <a:t>-аут</a:t>
            </a:r>
            <a:r>
              <a:rPr lang="ru-RU" sz="3200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/>
            <a:endParaRPr lang="ru-RU" sz="32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ru-RU" sz="3200" dirty="0" err="1">
                <a:solidFill>
                  <a:prstClr val="black"/>
                </a:solidFill>
              </a:rPr>
              <a:t>Рішення</a:t>
            </a:r>
            <a:r>
              <a:rPr lang="ru-RU" sz="3200" dirty="0">
                <a:solidFill>
                  <a:prstClr val="black"/>
                </a:solidFill>
              </a:rPr>
              <a:t> про </a:t>
            </a:r>
            <a:r>
              <a:rPr lang="ru-RU" sz="3200" dirty="0" err="1">
                <a:solidFill>
                  <a:prstClr val="black"/>
                </a:solidFill>
              </a:rPr>
              <a:t>здійснення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профілактичної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приймається</a:t>
            </a:r>
            <a:r>
              <a:rPr lang="ru-RU" sz="3200" dirty="0">
                <a:solidFill>
                  <a:prstClr val="black"/>
                </a:solidFill>
              </a:rPr>
              <a:t> за </a:t>
            </a:r>
            <a:r>
              <a:rPr lang="ru-RU" sz="3200" dirty="0" err="1">
                <a:solidFill>
                  <a:prstClr val="black"/>
                </a:solidFill>
              </a:rPr>
              <a:t>умови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проведення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зонування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території</a:t>
            </a:r>
            <a:r>
              <a:rPr lang="ru-RU" sz="3200" dirty="0">
                <a:solidFill>
                  <a:prstClr val="black"/>
                </a:solidFill>
              </a:rPr>
              <a:t>, в межах </a:t>
            </a:r>
            <a:r>
              <a:rPr lang="ru-RU" sz="3200" dirty="0" err="1">
                <a:solidFill>
                  <a:prstClr val="black"/>
                </a:solidFill>
              </a:rPr>
              <a:t>якої</a:t>
            </a:r>
            <a:r>
              <a:rPr lang="ru-RU" sz="3200" dirty="0">
                <a:solidFill>
                  <a:prstClr val="black"/>
                </a:solidFill>
              </a:rPr>
              <a:t> проводиться </a:t>
            </a:r>
            <a:r>
              <a:rPr lang="ru-RU" sz="3200" dirty="0" err="1">
                <a:solidFill>
                  <a:prstClr val="black"/>
                </a:solidFill>
              </a:rPr>
              <a:t>вакцинація</a:t>
            </a:r>
            <a:r>
              <a:rPr lang="ru-RU" sz="3200" dirty="0">
                <a:solidFill>
                  <a:prstClr val="black"/>
                </a:solidFill>
              </a:rPr>
              <a:t>.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 err="1">
                <a:solidFill>
                  <a:prstClr val="black"/>
                </a:solidFill>
              </a:rPr>
              <a:t>Вакцинація</a:t>
            </a:r>
            <a:r>
              <a:rPr lang="ru-RU" sz="3200" dirty="0">
                <a:solidFill>
                  <a:prstClr val="black"/>
                </a:solidFill>
              </a:rPr>
              <a:t> проводиться </a:t>
            </a:r>
            <a:r>
              <a:rPr lang="ru-RU" sz="3200" dirty="0" err="1">
                <a:solidFill>
                  <a:prstClr val="black"/>
                </a:solidFill>
              </a:rPr>
              <a:t>швидко</a:t>
            </a:r>
            <a:r>
              <a:rPr lang="ru-RU" sz="3200" dirty="0">
                <a:solidFill>
                  <a:prstClr val="black"/>
                </a:solidFill>
              </a:rPr>
              <a:t> та </a:t>
            </a:r>
            <a:r>
              <a:rPr lang="ru-RU" sz="3200" dirty="0" err="1">
                <a:solidFill>
                  <a:prstClr val="black"/>
                </a:solidFill>
              </a:rPr>
              <a:t>відповідно</a:t>
            </a:r>
            <a:r>
              <a:rPr lang="ru-RU" sz="3200" dirty="0">
                <a:solidFill>
                  <a:prstClr val="black"/>
                </a:solidFill>
              </a:rPr>
              <a:t> до правил </a:t>
            </a:r>
            <a:r>
              <a:rPr lang="ru-RU" sz="3200" dirty="0" err="1">
                <a:solidFill>
                  <a:prstClr val="black"/>
                </a:solidFill>
              </a:rPr>
              <a:t>гігієни</a:t>
            </a:r>
            <a:r>
              <a:rPr lang="ru-RU" sz="3200" dirty="0">
                <a:solidFill>
                  <a:prstClr val="black"/>
                </a:solidFill>
              </a:rPr>
              <a:t> й </a:t>
            </a:r>
            <a:r>
              <a:rPr lang="ru-RU" sz="3200" dirty="0" err="1">
                <a:solidFill>
                  <a:prstClr val="black"/>
                </a:solidFill>
              </a:rPr>
              <a:t>біобезпеки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щоб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уникнути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поширення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вірусу</a:t>
            </a:r>
            <a:r>
              <a:rPr lang="ru-RU" sz="3200" dirty="0">
                <a:solidFill>
                  <a:prstClr val="black"/>
                </a:solidFill>
              </a:rPr>
              <a:t> ящуру. </a:t>
            </a:r>
            <a:r>
              <a:rPr lang="ru-RU" sz="3200" dirty="0" err="1">
                <a:solidFill>
                  <a:prstClr val="black"/>
                </a:solidFill>
              </a:rPr>
              <a:t>Всі</a:t>
            </a:r>
            <a:r>
              <a:rPr lang="ru-RU" sz="3200" dirty="0">
                <a:solidFill>
                  <a:prstClr val="black"/>
                </a:solidFill>
              </a:rPr>
              <a:t> заходи,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вживаються</a:t>
            </a:r>
            <a:r>
              <a:rPr lang="ru-RU" sz="3200" dirty="0">
                <a:solidFill>
                  <a:prstClr val="black"/>
                </a:solidFill>
              </a:rPr>
              <a:t> в </a:t>
            </a:r>
            <a:r>
              <a:rPr lang="ru-RU" sz="3200" dirty="0" err="1">
                <a:solidFill>
                  <a:prstClr val="black"/>
                </a:solidFill>
              </a:rPr>
              <a:t>зоні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здійснюються</a:t>
            </a:r>
            <a:r>
              <a:rPr lang="ru-RU" sz="3200" dirty="0">
                <a:solidFill>
                  <a:prstClr val="black"/>
                </a:solidFill>
              </a:rPr>
              <a:t> з </a:t>
            </a:r>
            <a:r>
              <a:rPr lang="ru-RU" sz="3200" dirty="0" err="1">
                <a:solidFill>
                  <a:prstClr val="black"/>
                </a:solidFill>
              </a:rPr>
              <a:t>урахуванням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заходів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визначених</a:t>
            </a:r>
            <a:r>
              <a:rPr lang="ru-RU" sz="3200" dirty="0">
                <a:solidFill>
                  <a:prstClr val="black"/>
                </a:solidFill>
              </a:rPr>
              <a:t> у </a:t>
            </a:r>
            <a:r>
              <a:rPr lang="ru-RU" sz="3200" dirty="0" err="1" smtClean="0">
                <a:solidFill>
                  <a:prstClr val="black"/>
                </a:solidFill>
              </a:rPr>
              <a:t>Інструкції</a:t>
            </a:r>
            <a:r>
              <a:rPr lang="ru-RU" sz="3200" dirty="0">
                <a:solidFill>
                  <a:prstClr val="black"/>
                </a:solidFill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7207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300" y="571500"/>
            <a:ext cx="12077700" cy="601980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lvl="0"/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lang="ru-RU" sz="3200" dirty="0" err="1">
                <a:solidFill>
                  <a:prstClr val="black"/>
                </a:solidFill>
              </a:rPr>
              <a:t>Екстрену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вакцинацію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здійснюють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незалежно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від</a:t>
            </a:r>
            <a:r>
              <a:rPr lang="ru-RU" sz="3200" dirty="0">
                <a:solidFill>
                  <a:prstClr val="black"/>
                </a:solidFill>
              </a:rPr>
              <a:t> того, </a:t>
            </a:r>
            <a:r>
              <a:rPr lang="ru-RU" sz="3200" dirty="0" err="1">
                <a:solidFill>
                  <a:prstClr val="black"/>
                </a:solidFill>
              </a:rPr>
              <a:t>чи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будуть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застосовувати</a:t>
            </a:r>
            <a:r>
              <a:rPr lang="ru-RU" sz="3200" dirty="0">
                <a:solidFill>
                  <a:prstClr val="black"/>
                </a:solidFill>
              </a:rPr>
              <a:t> у </a:t>
            </a:r>
            <a:r>
              <a:rPr lang="ru-RU" sz="3200" dirty="0" err="1">
                <a:solidFill>
                  <a:prstClr val="black"/>
                </a:solidFill>
              </a:rPr>
              <a:t>подальшому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стемпінг</a:t>
            </a:r>
            <a:r>
              <a:rPr lang="ru-RU" sz="3200" dirty="0">
                <a:solidFill>
                  <a:prstClr val="black"/>
                </a:solidFill>
              </a:rPr>
              <a:t>-аут</a:t>
            </a:r>
            <a:r>
              <a:rPr lang="ru-RU" sz="3200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/>
            <a:endParaRPr lang="ru-RU" sz="32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ru-RU" sz="3200" dirty="0" err="1">
                <a:solidFill>
                  <a:prstClr val="black"/>
                </a:solidFill>
              </a:rPr>
              <a:t>Рішення</a:t>
            </a:r>
            <a:r>
              <a:rPr lang="ru-RU" sz="3200" dirty="0">
                <a:solidFill>
                  <a:prstClr val="black"/>
                </a:solidFill>
              </a:rPr>
              <a:t> про </a:t>
            </a:r>
            <a:r>
              <a:rPr lang="ru-RU" sz="3200" dirty="0" err="1">
                <a:solidFill>
                  <a:prstClr val="black"/>
                </a:solidFill>
              </a:rPr>
              <a:t>здійснення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профілактичної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приймається</a:t>
            </a:r>
            <a:r>
              <a:rPr lang="ru-RU" sz="3200" dirty="0">
                <a:solidFill>
                  <a:prstClr val="black"/>
                </a:solidFill>
              </a:rPr>
              <a:t> за </a:t>
            </a:r>
            <a:r>
              <a:rPr lang="ru-RU" sz="3200" dirty="0" err="1">
                <a:solidFill>
                  <a:prstClr val="black"/>
                </a:solidFill>
              </a:rPr>
              <a:t>умови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проведення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зонування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території</a:t>
            </a:r>
            <a:r>
              <a:rPr lang="ru-RU" sz="3200" dirty="0">
                <a:solidFill>
                  <a:prstClr val="black"/>
                </a:solidFill>
              </a:rPr>
              <a:t>, в межах </a:t>
            </a:r>
            <a:r>
              <a:rPr lang="ru-RU" sz="3200" dirty="0" err="1">
                <a:solidFill>
                  <a:prstClr val="black"/>
                </a:solidFill>
              </a:rPr>
              <a:t>якої</a:t>
            </a:r>
            <a:r>
              <a:rPr lang="ru-RU" sz="3200" dirty="0">
                <a:solidFill>
                  <a:prstClr val="black"/>
                </a:solidFill>
              </a:rPr>
              <a:t> проводиться </a:t>
            </a:r>
            <a:r>
              <a:rPr lang="ru-RU" sz="3200" dirty="0" err="1">
                <a:solidFill>
                  <a:prstClr val="black"/>
                </a:solidFill>
              </a:rPr>
              <a:t>вакцинація</a:t>
            </a:r>
            <a:r>
              <a:rPr lang="ru-RU" sz="3200" dirty="0">
                <a:solidFill>
                  <a:prstClr val="black"/>
                </a:solidFill>
              </a:rPr>
              <a:t>.</a:t>
            </a:r>
          </a:p>
          <a:p>
            <a:pPr lvl="0"/>
            <a:endParaRPr lang="ru-RU" sz="3200" dirty="0">
              <a:solidFill>
                <a:prstClr val="black"/>
              </a:solidFill>
            </a:endParaRPr>
          </a:p>
          <a:p>
            <a:pPr lvl="0"/>
            <a:r>
              <a:rPr lang="ru-RU" sz="3200" dirty="0" err="1">
                <a:solidFill>
                  <a:prstClr val="black"/>
                </a:solidFill>
              </a:rPr>
              <a:t>Вакцинація</a:t>
            </a:r>
            <a:r>
              <a:rPr lang="ru-RU" sz="3200" dirty="0">
                <a:solidFill>
                  <a:prstClr val="black"/>
                </a:solidFill>
              </a:rPr>
              <a:t> проводиться </a:t>
            </a:r>
            <a:r>
              <a:rPr lang="ru-RU" sz="3200" dirty="0" err="1">
                <a:solidFill>
                  <a:prstClr val="black"/>
                </a:solidFill>
              </a:rPr>
              <a:t>швидко</a:t>
            </a:r>
            <a:r>
              <a:rPr lang="ru-RU" sz="3200" dirty="0">
                <a:solidFill>
                  <a:prstClr val="black"/>
                </a:solidFill>
              </a:rPr>
              <a:t> та </a:t>
            </a:r>
            <a:r>
              <a:rPr lang="ru-RU" sz="3200" dirty="0" err="1">
                <a:solidFill>
                  <a:prstClr val="black"/>
                </a:solidFill>
              </a:rPr>
              <a:t>відповідно</a:t>
            </a:r>
            <a:r>
              <a:rPr lang="ru-RU" sz="3200" dirty="0">
                <a:solidFill>
                  <a:prstClr val="black"/>
                </a:solidFill>
              </a:rPr>
              <a:t> до правил </a:t>
            </a:r>
            <a:r>
              <a:rPr lang="ru-RU" sz="3200" dirty="0" err="1">
                <a:solidFill>
                  <a:prstClr val="black"/>
                </a:solidFill>
              </a:rPr>
              <a:t>гігієни</a:t>
            </a:r>
            <a:r>
              <a:rPr lang="ru-RU" sz="3200" dirty="0">
                <a:solidFill>
                  <a:prstClr val="black"/>
                </a:solidFill>
              </a:rPr>
              <a:t> й </a:t>
            </a:r>
            <a:r>
              <a:rPr lang="ru-RU" sz="3200" dirty="0" err="1">
                <a:solidFill>
                  <a:prstClr val="black"/>
                </a:solidFill>
              </a:rPr>
              <a:t>біобезпеки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щоб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уникнути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поширення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вірусу</a:t>
            </a:r>
            <a:r>
              <a:rPr lang="ru-RU" sz="3200" dirty="0">
                <a:solidFill>
                  <a:prstClr val="black"/>
                </a:solidFill>
              </a:rPr>
              <a:t> ящуру. </a:t>
            </a:r>
            <a:r>
              <a:rPr lang="ru-RU" sz="3200" dirty="0" err="1">
                <a:solidFill>
                  <a:prstClr val="black"/>
                </a:solidFill>
              </a:rPr>
              <a:t>Всі</a:t>
            </a:r>
            <a:r>
              <a:rPr lang="ru-RU" sz="3200" dirty="0">
                <a:solidFill>
                  <a:prstClr val="black"/>
                </a:solidFill>
              </a:rPr>
              <a:t> заходи,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вживаються</a:t>
            </a:r>
            <a:r>
              <a:rPr lang="ru-RU" sz="3200" dirty="0">
                <a:solidFill>
                  <a:prstClr val="black"/>
                </a:solidFill>
              </a:rPr>
              <a:t> в </a:t>
            </a:r>
            <a:r>
              <a:rPr lang="ru-RU" sz="3200" dirty="0" err="1">
                <a:solidFill>
                  <a:prstClr val="black"/>
                </a:solidFill>
              </a:rPr>
              <a:t>зоні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здійснюються</a:t>
            </a:r>
            <a:r>
              <a:rPr lang="ru-RU" sz="3200" dirty="0">
                <a:solidFill>
                  <a:prstClr val="black"/>
                </a:solidFill>
              </a:rPr>
              <a:t> з </a:t>
            </a:r>
            <a:r>
              <a:rPr lang="ru-RU" sz="3200" dirty="0" err="1">
                <a:solidFill>
                  <a:prstClr val="black"/>
                </a:solidFill>
              </a:rPr>
              <a:t>урахуванням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заходів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визначених</a:t>
            </a:r>
            <a:r>
              <a:rPr lang="ru-RU" sz="3200" dirty="0">
                <a:solidFill>
                  <a:prstClr val="black"/>
                </a:solidFill>
              </a:rPr>
              <a:t> у </a:t>
            </a:r>
            <a:r>
              <a:rPr lang="ru-RU" sz="3200" dirty="0" err="1" smtClean="0">
                <a:solidFill>
                  <a:prstClr val="black"/>
                </a:solidFill>
              </a:rPr>
              <a:t>Інструкції</a:t>
            </a:r>
            <a:r>
              <a:rPr lang="ru-RU" sz="3200" dirty="0">
                <a:solidFill>
                  <a:prstClr val="black"/>
                </a:solidFill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7552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300" y="571500"/>
            <a:ext cx="12077700" cy="601980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lvl="0"/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Якщо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територія</a:t>
            </a:r>
            <a:r>
              <a:rPr lang="ru-RU" sz="3200" dirty="0">
                <a:solidFill>
                  <a:prstClr val="black"/>
                </a:solidFill>
              </a:rPr>
              <a:t>, в межах </a:t>
            </a:r>
            <a:r>
              <a:rPr lang="ru-RU" sz="3200" dirty="0" err="1">
                <a:solidFill>
                  <a:prstClr val="black"/>
                </a:solidFill>
              </a:rPr>
              <a:t>якої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запроваджується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вакцинація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ru-RU" sz="3200" dirty="0" err="1">
                <a:solidFill>
                  <a:prstClr val="black"/>
                </a:solidFill>
              </a:rPr>
              <a:t>включає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цілком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або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частково</a:t>
            </a:r>
            <a:r>
              <a:rPr lang="ru-RU" sz="3200" dirty="0">
                <a:solidFill>
                  <a:prstClr val="black"/>
                </a:solidFill>
              </a:rPr>
              <a:t> зону </a:t>
            </a:r>
            <a:r>
              <a:rPr lang="ru-RU" sz="3200" dirty="0" err="1">
                <a:solidFill>
                  <a:prstClr val="black"/>
                </a:solidFill>
              </a:rPr>
              <a:t>захисту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або</a:t>
            </a:r>
            <a:r>
              <a:rPr lang="ru-RU" sz="3200" dirty="0">
                <a:solidFill>
                  <a:prstClr val="black"/>
                </a:solidFill>
              </a:rPr>
              <a:t> зону </a:t>
            </a:r>
            <a:r>
              <a:rPr lang="ru-RU" sz="3200" dirty="0" err="1">
                <a:solidFill>
                  <a:prstClr val="black"/>
                </a:solidFill>
              </a:rPr>
              <a:t>спостереження</a:t>
            </a:r>
            <a:r>
              <a:rPr lang="ru-RU" sz="3200" dirty="0">
                <a:solidFill>
                  <a:prstClr val="black"/>
                </a:solidFill>
              </a:rPr>
              <a:t>, заходи, </a:t>
            </a:r>
            <a:r>
              <a:rPr lang="ru-RU" sz="3200" dirty="0" err="1">
                <a:solidFill>
                  <a:prstClr val="black"/>
                </a:solidFill>
              </a:rPr>
              <a:t>що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здійснюються</a:t>
            </a:r>
            <a:r>
              <a:rPr lang="ru-RU" sz="3200" dirty="0">
                <a:solidFill>
                  <a:prstClr val="black"/>
                </a:solidFill>
              </a:rPr>
              <a:t> на </a:t>
            </a:r>
            <a:r>
              <a:rPr lang="ru-RU" sz="3200" dirty="0" err="1">
                <a:solidFill>
                  <a:prstClr val="black"/>
                </a:solidFill>
              </a:rPr>
              <a:t>території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цих</a:t>
            </a:r>
            <a:r>
              <a:rPr lang="ru-RU" sz="3200" dirty="0">
                <a:solidFill>
                  <a:prstClr val="black"/>
                </a:solidFill>
              </a:rPr>
              <a:t> зон, </a:t>
            </a:r>
            <a:r>
              <a:rPr lang="ru-RU" sz="3200" dirty="0" err="1">
                <a:solidFill>
                  <a:prstClr val="black"/>
                </a:solidFill>
              </a:rPr>
              <a:t>здійснюються</a:t>
            </a:r>
            <a:r>
              <a:rPr lang="ru-RU" sz="3200" dirty="0">
                <a:solidFill>
                  <a:prstClr val="black"/>
                </a:solidFill>
              </a:rPr>
              <a:t> в межах </a:t>
            </a:r>
            <a:r>
              <a:rPr lang="ru-RU" sz="3200" dirty="0" err="1">
                <a:solidFill>
                  <a:prstClr val="black"/>
                </a:solidFill>
              </a:rPr>
              <a:t>відповідної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частини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зони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вакцинації</a:t>
            </a:r>
            <a:r>
              <a:rPr lang="ru-RU" sz="3200" dirty="0">
                <a:solidFill>
                  <a:prstClr val="black"/>
                </a:solidFill>
              </a:rPr>
              <a:t>, доки </a:t>
            </a:r>
            <a:r>
              <a:rPr lang="ru-RU" sz="3200" dirty="0" err="1">
                <a:solidFill>
                  <a:prstClr val="black"/>
                </a:solidFill>
              </a:rPr>
              <a:t>ці</a:t>
            </a:r>
            <a:r>
              <a:rPr lang="ru-RU" sz="3200" dirty="0">
                <a:solidFill>
                  <a:prstClr val="black"/>
                </a:solidFill>
              </a:rPr>
              <a:t> заходи не </a:t>
            </a:r>
            <a:r>
              <a:rPr lang="ru-RU" sz="3200" dirty="0" err="1">
                <a:solidFill>
                  <a:prstClr val="black"/>
                </a:solidFill>
              </a:rPr>
              <a:t>будуть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виконані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повністю</a:t>
            </a:r>
            <a:r>
              <a:rPr lang="ru-RU" sz="3200" dirty="0">
                <a:solidFill>
                  <a:prstClr val="black"/>
                </a:solidFill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315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1715</Words>
  <Application>Microsoft Office PowerPoint</Application>
  <PresentationFormat>Широкоэкранный</PresentationFormat>
  <Paragraphs>132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Tahoma</vt:lpstr>
      <vt:lpstr>Tema de Office</vt:lpstr>
      <vt:lpstr>Презентация PowerPoint</vt:lpstr>
      <vt:lpstr>Вакцинація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CHAOS_</dc:creator>
  <cp:lastModifiedBy>CHAOS_</cp:lastModifiedBy>
  <cp:revision>18</cp:revision>
  <dcterms:created xsi:type="dcterms:W3CDTF">2021-07-31T07:15:21Z</dcterms:created>
  <dcterms:modified xsi:type="dcterms:W3CDTF">2025-04-06T05:02:40Z</dcterms:modified>
</cp:coreProperties>
</file>