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96" r:id="rId3"/>
    <p:sldId id="291" r:id="rId4"/>
    <p:sldId id="293" r:id="rId5"/>
    <p:sldId id="294" r:id="rId6"/>
    <p:sldId id="292" r:id="rId7"/>
    <p:sldId id="297" r:id="rId8"/>
    <p:sldId id="298" r:id="rId9"/>
    <p:sldId id="299" r:id="rId10"/>
    <p:sldId id="295" r:id="rId11"/>
    <p:sldId id="300" r:id="rId12"/>
    <p:sldId id="301" r:id="rId13"/>
    <p:sldId id="302" r:id="rId14"/>
    <p:sldId id="29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8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12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8F75E-131E-46FF-98FC-3BC4975B2D4D}" type="datetime1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1093B-2AE5-4AF5-BD02-0C3C1B764818}" type="slidenum">
              <a:rPr lang="en-US" altLang="es-ES"/>
              <a:pPr>
                <a:defRPr/>
              </a:pPr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289187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51258-7575-4C37-AE60-90F4B817C6DD}" type="datetime1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5B2AC-3150-4725-B4ED-2C5CC86F6BD8}" type="slidenum">
              <a:rPr lang="en-US" altLang="es-ES"/>
              <a:pPr>
                <a:defRPr/>
              </a:pPr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98161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ED268-D641-46B0-B4E9-7EC5D9ECE429}" type="datetime1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1AF62-90C4-49F8-BBA9-B12DADFF058A}" type="slidenum">
              <a:rPr lang="en-US" altLang="es-ES"/>
              <a:pPr>
                <a:defRPr/>
              </a:pPr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69467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FD8F0-CE4F-4C79-9D35-5BB277989DA1}" type="datetime1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24EE-976E-4706-A974-3DB2BC47E9B9}" type="slidenum">
              <a:rPr lang="en-US" altLang="es-ES"/>
              <a:pPr>
                <a:defRPr/>
              </a:pPr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357483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F661B-DFD1-437E-8D7E-7F6E0EEDCBFA}" type="datetime1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6CD28-CA6A-46A3-916C-E290F86997EC}" type="slidenum">
              <a:rPr lang="en-US" altLang="es-ES"/>
              <a:pPr>
                <a:defRPr/>
              </a:pPr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297953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1FF83-D0FD-40C3-B752-EC3F5A09AC55}" type="datetime1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3B9F7-49A8-4267-8D57-5030783CB546}" type="slidenum">
              <a:rPr lang="en-US" altLang="es-ES"/>
              <a:pPr>
                <a:defRPr/>
              </a:pPr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147364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9A1B5-8B75-4A3A-BBC8-2C8C339872D8}" type="datetime1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84E5E-9B36-4F0D-ABB6-A99DBDC38756}" type="slidenum">
              <a:rPr lang="en-US" altLang="es-ES"/>
              <a:pPr>
                <a:defRPr/>
              </a:pPr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314013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FB103-5DEC-4566-99EC-054856816423}" type="datetime1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C6052-FF02-4EDA-8B26-B219D2D1F39E}" type="slidenum">
              <a:rPr lang="en-US" altLang="es-ES"/>
              <a:pPr>
                <a:defRPr/>
              </a:pPr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317473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3E1AF-611B-4EEF-8293-EC2B01FAB1CC}" type="datetime1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9114A-4C41-4895-80A8-68EBDC24C040}" type="slidenum">
              <a:rPr lang="en-US" altLang="es-ES"/>
              <a:pPr>
                <a:defRPr/>
              </a:pPr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297465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A4BD1-34C5-488B-B935-FEED517F3E26}" type="datetime1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E5E2A-55A5-4179-8ACD-3A146B9E2C7E}" type="slidenum">
              <a:rPr lang="en-US" altLang="es-ES"/>
              <a:pPr>
                <a:defRPr/>
              </a:pPr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2429622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A3B4C-2064-43A3-A7CE-A3E441396C73}" type="datetime1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B2607-0ADC-477D-9156-B1981D09B70E}" type="slidenum">
              <a:rPr lang="en-US" altLang="es-ES"/>
              <a:pPr>
                <a:defRPr/>
              </a:pPr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169542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n-US" altLang="en-U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n-US" alt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C2D039-AA68-46C5-93BB-87EAD9EB546A}" type="datetime1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720FAB6-38CA-48EB-A2C6-B862CDAF392E}" type="slidenum">
              <a:rPr lang="en-US" altLang="es-ES"/>
              <a:pPr>
                <a:defRPr/>
              </a:pPr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122607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pss.gov.ua/sluzhba/teritorialniorgan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24000" y="1"/>
            <a:ext cx="9144000" cy="5643563"/>
          </a:xfrm>
          <a:solidFill>
            <a:srgbClr val="003399"/>
          </a:solidFill>
        </p:spPr>
        <p:txBody>
          <a:bodyPr/>
          <a:lstStyle/>
          <a:p>
            <a:pPr eaLnBrk="1" hangingPunct="1"/>
            <a:endParaRPr lang="en-US" altLang="en-US" dirty="0" smtClean="0">
              <a:solidFill>
                <a:srgbClr val="0B53A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>
              <a:solidFill>
                <a:schemeClr val="bg1"/>
              </a:solidFill>
            </a:endParaRPr>
          </a:p>
          <a:p>
            <a:pPr algn="r" eaLnBrk="1" hangingPunct="1">
              <a:buFont typeface="Arial" panose="020B0604020202020204" pitchFamily="34" charset="0"/>
              <a:buNone/>
            </a:pPr>
            <a:endParaRPr lang="en-US" altLang="en-US" dirty="0" smtClean="0">
              <a:solidFill>
                <a:schemeClr val="bg1"/>
              </a:solidFill>
            </a:endParaRPr>
          </a:p>
          <a:p>
            <a:pPr algn="r" eaLnBrk="1" hangingPunct="1">
              <a:buFont typeface="Arial" panose="020B0604020202020204" pitchFamily="34" charset="0"/>
              <a:buNone/>
            </a:pPr>
            <a:endParaRPr lang="uk-UA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r"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00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5951" y="6061075"/>
            <a:ext cx="70961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451" y="6034089"/>
            <a:ext cx="19780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4813" y="5929314"/>
            <a:ext cx="22669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7" descr="yellow_arrow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6375" y="265114"/>
            <a:ext cx="124460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2228851" y="1557338"/>
            <a:ext cx="7959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x-none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Біобезпека</a:t>
            </a:r>
            <a:r>
              <a:rPr lang="uk-UA" altLang="x-none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на господарствах</a:t>
            </a:r>
            <a:endParaRPr lang="uk-UA" altLang="en-US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5" name="TextBox 9"/>
          <p:cNvSpPr txBox="1">
            <a:spLocks noChangeArrowheads="1"/>
          </p:cNvSpPr>
          <p:nvPr/>
        </p:nvSpPr>
        <p:spPr bwMode="auto">
          <a:xfrm>
            <a:off x="5303838" y="3943351"/>
            <a:ext cx="4500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en-US" sz="24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Троцький Мар'ян </a:t>
            </a:r>
          </a:p>
        </p:txBody>
      </p:sp>
    </p:spTree>
    <p:extLst>
      <p:ext uri="{BB962C8B-B14F-4D97-AF65-F5344CB8AC3E}">
        <p14:creationId xmlns:p14="http://schemas.microsoft.com/office/powerpoint/2010/main" xmlns="" val="282634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="" xmlns:a16="http://schemas.microsoft.com/office/drawing/2014/main" id="{AEE83F61-3A14-70A8-518B-0BF4AEA05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01613"/>
            <a:ext cx="9004300" cy="774700"/>
          </a:xfrm>
        </p:spPr>
        <p:txBody>
          <a:bodyPr/>
          <a:lstStyle/>
          <a:p>
            <a:pPr algn="l"/>
            <a:r>
              <a:rPr lang="uk-UA" altLang="en-US" sz="3200" b="1" dirty="0">
                <a:solidFill>
                  <a:srgbClr val="002060"/>
                </a:solidFill>
              </a:rPr>
              <a:t>Важливо</a:t>
            </a:r>
            <a:endParaRPr lang="en-US" altLang="en-US" sz="3200" b="1" dirty="0">
              <a:solidFill>
                <a:srgbClr val="002060"/>
              </a:solidFill>
            </a:endParaRPr>
          </a:p>
        </p:txBody>
      </p:sp>
      <p:sp>
        <p:nvSpPr>
          <p:cNvPr id="10247" name="Прямоугольник 1">
            <a:extLst>
              <a:ext uri="{FF2B5EF4-FFF2-40B4-BE49-F238E27FC236}">
                <a16:creationId xmlns="" xmlns:a16="http://schemas.microsoft.com/office/drawing/2014/main" id="{AE5D64A6-0E8F-3074-382A-BB05BDF05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34" y="1168401"/>
            <a:ext cx="1115271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 </a:t>
            </a:r>
          </a:p>
        </p:txBody>
      </p:sp>
      <p:sp>
        <p:nvSpPr>
          <p:cNvPr id="10248" name="Прямоугольник 7">
            <a:extLst>
              <a:ext uri="{FF2B5EF4-FFF2-40B4-BE49-F238E27FC236}">
                <a16:creationId xmlns="" xmlns:a16="http://schemas.microsoft.com/office/drawing/2014/main" id="{5403B3CE-459D-48B6-CEC4-F73A051A3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87414"/>
            <a:ext cx="7643284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uk-UA" altLang="en-US" sz="1800" dirty="0">
                <a:solidFill>
                  <a:srgbClr val="002060"/>
                </a:solidFill>
              </a:rPr>
              <a:t>операції з очищення та дезінфекції та, при необхідності, заходи щодо </a:t>
            </a:r>
            <a:r>
              <a:rPr lang="uk-UA" altLang="en-US" sz="1800" b="1" dirty="0">
                <a:solidFill>
                  <a:srgbClr val="002060"/>
                </a:solidFill>
              </a:rPr>
              <a:t>знищення гризунів та комах </a:t>
            </a:r>
            <a:r>
              <a:rPr lang="uk-UA" altLang="en-US" sz="1800" dirty="0">
                <a:solidFill>
                  <a:srgbClr val="002060"/>
                </a:solidFill>
              </a:rPr>
              <a:t>повинні здійснюватися під </a:t>
            </a:r>
            <a:r>
              <a:rPr lang="uk-UA" altLang="en-US" sz="1800" b="1" dirty="0">
                <a:solidFill>
                  <a:srgbClr val="002060"/>
                </a:solidFill>
              </a:rPr>
              <a:t>офіційним наглядом </a:t>
            </a:r>
            <a:r>
              <a:rPr lang="uk-UA" altLang="en-US" sz="1800" dirty="0">
                <a:solidFill>
                  <a:srgbClr val="002060"/>
                </a:solidFill>
              </a:rPr>
              <a:t>та відповідно до вказівок офіційного ветеринара</a:t>
            </a:r>
            <a:r>
              <a:rPr lang="en-US" altLang="en-US" sz="1800" dirty="0">
                <a:solidFill>
                  <a:srgbClr val="002060"/>
                </a:solidFill>
              </a:rPr>
              <a:t>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uk-UA" altLang="en-US" sz="1800" b="1" dirty="0">
                <a:solidFill>
                  <a:srgbClr val="002060"/>
                </a:solidFill>
              </a:rPr>
              <a:t>дезінфікуючі</a:t>
            </a:r>
            <a:r>
              <a:rPr lang="uk-UA" altLang="en-US" sz="1800" dirty="0">
                <a:solidFill>
                  <a:srgbClr val="002060"/>
                </a:solidFill>
              </a:rPr>
              <a:t> засоби, які будуть використовуватися, та їх </a:t>
            </a:r>
            <a:r>
              <a:rPr lang="uk-UA" altLang="en-US" sz="1800" b="1" dirty="0">
                <a:solidFill>
                  <a:srgbClr val="002060"/>
                </a:solidFill>
              </a:rPr>
              <a:t>концентрації</a:t>
            </a:r>
            <a:r>
              <a:rPr lang="uk-UA" altLang="en-US" sz="1800" dirty="0">
                <a:solidFill>
                  <a:srgbClr val="002060"/>
                </a:solidFill>
              </a:rPr>
              <a:t> повинні бути </a:t>
            </a:r>
            <a:r>
              <a:rPr lang="uk-UA" altLang="en-US" sz="1800" b="1" dirty="0">
                <a:solidFill>
                  <a:srgbClr val="002060"/>
                </a:solidFill>
              </a:rPr>
              <a:t>офіційно затверджені </a:t>
            </a:r>
            <a:r>
              <a:rPr lang="uk-UA" altLang="en-US" sz="1800" dirty="0">
                <a:solidFill>
                  <a:srgbClr val="002060"/>
                </a:solidFill>
              </a:rPr>
              <a:t>компетентним органом для забезпечення знищення вірусу ящуру,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uk-UA" altLang="en-US" sz="1800" b="1" dirty="0">
                <a:solidFill>
                  <a:srgbClr val="002060"/>
                </a:solidFill>
              </a:rPr>
              <a:t>ефективність</a:t>
            </a:r>
            <a:r>
              <a:rPr lang="uk-UA" altLang="en-US" sz="1800" dirty="0">
                <a:solidFill>
                  <a:srgbClr val="002060"/>
                </a:solidFill>
              </a:rPr>
              <a:t> дезінфікуючих засобів необхідно </a:t>
            </a:r>
            <a:r>
              <a:rPr lang="uk-UA" altLang="en-US" sz="1800" b="1" dirty="0">
                <a:solidFill>
                  <a:srgbClr val="002060"/>
                </a:solidFill>
              </a:rPr>
              <a:t>регулярно</a:t>
            </a:r>
            <a:r>
              <a:rPr lang="uk-UA" altLang="en-US" sz="1800" dirty="0">
                <a:solidFill>
                  <a:srgbClr val="002060"/>
                </a:solidFill>
              </a:rPr>
              <a:t> </a:t>
            </a:r>
            <a:r>
              <a:rPr lang="uk-UA" altLang="en-US" sz="1800" b="1" dirty="0">
                <a:solidFill>
                  <a:srgbClr val="002060"/>
                </a:solidFill>
              </a:rPr>
              <a:t>перевіряти</a:t>
            </a:r>
            <a:r>
              <a:rPr lang="uk-UA" altLang="en-US" sz="1800" dirty="0">
                <a:solidFill>
                  <a:srgbClr val="002060"/>
                </a:solidFill>
              </a:rPr>
              <a:t> перед використанням, оскільки ефективність деяких дезінфікуючих засобів знижується при тривалому зберіганні,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uk-UA" altLang="en-US" sz="1800" b="1" dirty="0">
                <a:solidFill>
                  <a:srgbClr val="002060"/>
                </a:solidFill>
              </a:rPr>
              <a:t>вибір дезінфікуючих засобів</a:t>
            </a:r>
            <a:r>
              <a:rPr lang="uk-UA" altLang="en-US" sz="1800" dirty="0">
                <a:solidFill>
                  <a:srgbClr val="002060"/>
                </a:solidFill>
              </a:rPr>
              <a:t>, інсектицидів та процедур дезінфекції та дезінсекції повинен бути зроблений з урахуванням </a:t>
            </a:r>
            <a:r>
              <a:rPr lang="uk-UA" altLang="en-US" sz="1800" b="1" dirty="0">
                <a:solidFill>
                  <a:srgbClr val="002060"/>
                </a:solidFill>
              </a:rPr>
              <a:t>особливостей приміщень, транспортних засобів </a:t>
            </a:r>
            <a:r>
              <a:rPr lang="uk-UA" altLang="en-US" sz="1800" dirty="0">
                <a:solidFill>
                  <a:srgbClr val="002060"/>
                </a:solidFill>
              </a:rPr>
              <a:t>та предметів, які </a:t>
            </a:r>
            <a:r>
              <a:rPr lang="uk-UA" altLang="en-US" sz="1800" b="1" dirty="0">
                <a:solidFill>
                  <a:srgbClr val="002060"/>
                </a:solidFill>
              </a:rPr>
              <a:t>підлягають обробці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pic>
        <p:nvPicPr>
          <p:cNvPr id="10249" name="Picture 2">
            <a:extLst>
              <a:ext uri="{FF2B5EF4-FFF2-40B4-BE49-F238E27FC236}">
                <a16:creationId xmlns="" xmlns:a16="http://schemas.microsoft.com/office/drawing/2014/main" id="{06C3F21D-C6ED-0A63-E4DE-2A63B0B5F6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367" y="2316163"/>
            <a:ext cx="4927804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3">
            <a:extLst>
              <a:ext uri="{FF2B5EF4-FFF2-40B4-BE49-F238E27FC236}">
                <a16:creationId xmlns="" xmlns:a16="http://schemas.microsoft.com/office/drawing/2014/main" id="{855F3DEC-1C6A-F6BA-49E1-E57951FDC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02"/>
          <a:stretch>
            <a:fillRect/>
          </a:stretch>
        </p:blipFill>
        <p:spPr bwMode="auto">
          <a:xfrm>
            <a:off x="7786827" y="1643063"/>
            <a:ext cx="22479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4">
            <a:extLst>
              <a:ext uri="{FF2B5EF4-FFF2-40B4-BE49-F238E27FC236}">
                <a16:creationId xmlns="" xmlns:a16="http://schemas.microsoft.com/office/drawing/2014/main" id="{9CFC61D8-0866-6F49-C1D6-EA853745D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388"/>
          <a:stretch>
            <a:fillRect/>
          </a:stretch>
        </p:blipFill>
        <p:spPr bwMode="auto">
          <a:xfrm>
            <a:off x="9668339" y="1508126"/>
            <a:ext cx="2233084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6">
            <a:extLst>
              <a:ext uri="{FF2B5EF4-FFF2-40B4-BE49-F238E27FC236}">
                <a16:creationId xmlns="" xmlns:a16="http://schemas.microsoft.com/office/drawing/2014/main" id="{26AB0412-A9BF-C338-509C-1909B3438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035" y="4311602"/>
            <a:ext cx="1331384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13">
            <a:extLst>
              <a:ext uri="{FF2B5EF4-FFF2-40B4-BE49-F238E27FC236}">
                <a16:creationId xmlns="" xmlns:a16="http://schemas.microsoft.com/office/drawing/2014/main" id="{C7E64DA8-FCF2-4403-8412-ED3A3A8A1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3627" y="5748727"/>
            <a:ext cx="2113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en-US" sz="2800" b="1" dirty="0">
                <a:solidFill>
                  <a:srgbClr val="FF0000"/>
                </a:solidFill>
              </a:rPr>
              <a:t>Дезінфекція</a:t>
            </a:r>
            <a:endParaRPr lang="uk-UA" altLang="en-US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Моніторинг здоров’я тварин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0939" y="1115010"/>
            <a:ext cx="10972800" cy="4525963"/>
          </a:xfrm>
        </p:spPr>
        <p:txBody>
          <a:bodyPr/>
          <a:lstStyle/>
          <a:p>
            <a:r>
              <a:rPr lang="ru-RU" dirty="0" err="1" smtClean="0"/>
              <a:t>Щоденне</a:t>
            </a:r>
            <a:r>
              <a:rPr lang="ru-RU" dirty="0" smtClean="0"/>
              <a:t>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за </a:t>
            </a:r>
            <a:r>
              <a:rPr lang="ru-RU" dirty="0" err="1" smtClean="0"/>
              <a:t>тваринами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своєчасно</a:t>
            </a:r>
            <a:r>
              <a:rPr lang="ru-RU" dirty="0" smtClean="0"/>
              <a:t> </a:t>
            </a:r>
            <a:r>
              <a:rPr lang="ru-RU" dirty="0" err="1" smtClean="0"/>
              <a:t>виявити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хвороб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фіксуйте</a:t>
            </a:r>
            <a:r>
              <a:rPr lang="ru-RU" dirty="0" smtClean="0"/>
              <a:t> у журналах </a:t>
            </a:r>
            <a:r>
              <a:rPr lang="ru-RU" dirty="0" err="1" smtClean="0"/>
              <a:t>обліку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Працюйте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тісному</a:t>
            </a:r>
            <a:r>
              <a:rPr lang="ru-RU" dirty="0" smtClean="0"/>
              <a:t> </a:t>
            </a:r>
            <a:r>
              <a:rPr lang="ru-RU" dirty="0" err="1" smtClean="0"/>
              <a:t>контакті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ветеринарною службою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</a:t>
            </a:r>
            <a:r>
              <a:rPr lang="ru-RU" dirty="0" smtClean="0"/>
              <a:t>перших </a:t>
            </a:r>
            <a:r>
              <a:rPr lang="ru-RU" dirty="0" err="1" smtClean="0"/>
              <a:t>підозрах</a:t>
            </a:r>
            <a:r>
              <a:rPr lang="ru-RU" dirty="0" smtClean="0"/>
              <a:t> на хворобу </a:t>
            </a:r>
            <a:r>
              <a:rPr lang="ru-RU" dirty="0" err="1" smtClean="0"/>
              <a:t>термінове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</a:t>
            </a:r>
            <a:r>
              <a:rPr lang="ru-RU" dirty="0" err="1" smtClean="0"/>
              <a:t>Держпродспоживслужбі</a:t>
            </a:r>
            <a:r>
              <a:rPr lang="ru-RU" dirty="0" smtClean="0"/>
              <a:t> та </a:t>
            </a:r>
            <a:r>
              <a:rPr lang="ru-RU" dirty="0" err="1" smtClean="0"/>
              <a:t>негайна</a:t>
            </a:r>
            <a:r>
              <a:rPr lang="ru-RU" dirty="0" smtClean="0"/>
              <a:t> </a:t>
            </a:r>
            <a:r>
              <a:rPr lang="ru-RU" dirty="0" err="1" smtClean="0"/>
              <a:t>ізоляція</a:t>
            </a:r>
            <a:r>
              <a:rPr lang="ru-RU" dirty="0" smtClean="0"/>
              <a:t> </a:t>
            </a:r>
            <a:r>
              <a:rPr lang="ru-RU" dirty="0" err="1" smtClean="0"/>
              <a:t>тварини</a:t>
            </a:r>
            <a:r>
              <a:rPr lang="ru-RU" dirty="0" smtClean="0"/>
              <a:t> та </a:t>
            </a:r>
            <a:r>
              <a:rPr lang="ru-RU" dirty="0" err="1" smtClean="0"/>
              <a:t>утримання</a:t>
            </a:r>
            <a:r>
              <a:rPr lang="ru-RU" dirty="0" smtClean="0"/>
              <a:t> персоналу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відвідування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dpss.gov.ua/sluzhba/teritorialniorgani</a:t>
            </a:r>
            <a:r>
              <a:rPr lang="uk-UA" dirty="0" smtClean="0"/>
              <a:t> контакти всіх </a:t>
            </a:r>
            <a:r>
              <a:rPr lang="uk-UA" dirty="0" err="1" smtClean="0"/>
              <a:t>терорганів</a:t>
            </a:r>
            <a:r>
              <a:rPr lang="uk-UA" dirty="0" smtClean="0"/>
              <a:t> !!!</a:t>
            </a:r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="" xmlns:a16="http://schemas.microsoft.com/office/drawing/2014/main" id="{3CCB4194-1DE8-1613-84E9-EC5A0275A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07" y="220204"/>
            <a:ext cx="9004300" cy="774700"/>
          </a:xfrm>
        </p:spPr>
        <p:txBody>
          <a:bodyPr/>
          <a:lstStyle/>
          <a:p>
            <a:pPr algn="l"/>
            <a:r>
              <a:rPr lang="uk-UA" sz="4800" dirty="0" smtClean="0"/>
              <a:t>Роль персоналу</a:t>
            </a:r>
            <a:endParaRPr lang="en-US" altLang="en-US" sz="4800" b="1" dirty="0">
              <a:solidFill>
                <a:srgbClr val="002060"/>
              </a:solidFill>
            </a:endParaRPr>
          </a:p>
        </p:txBody>
      </p:sp>
      <p:sp>
        <p:nvSpPr>
          <p:cNvPr id="8199" name="Прямоугольник 1">
            <a:extLst>
              <a:ext uri="{FF2B5EF4-FFF2-40B4-BE49-F238E27FC236}">
                <a16:creationId xmlns="" xmlns:a16="http://schemas.microsoft.com/office/drawing/2014/main" id="{3EB40C5F-4836-32C9-BF21-775A5ACE8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34" y="1168401"/>
            <a:ext cx="1115271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 </a:t>
            </a:r>
          </a:p>
        </p:txBody>
      </p:sp>
      <p:sp>
        <p:nvSpPr>
          <p:cNvPr id="8200" name="Прямоугольник 7">
            <a:extLst>
              <a:ext uri="{FF2B5EF4-FFF2-40B4-BE49-F238E27FC236}">
                <a16:creationId xmlns="" xmlns:a16="http://schemas.microsoft.com/office/drawing/2014/main" id="{616DCB47-30E4-053D-FA0D-A60E3B27A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69" y="1887172"/>
            <a:ext cx="11423651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ru-RU" altLang="en-US" dirty="0" smtClean="0">
                <a:solidFill>
                  <a:srgbClr val="002060"/>
                </a:solidFill>
              </a:rPr>
              <a:t>Персонал повинен </a:t>
            </a:r>
            <a:r>
              <a:rPr lang="ru-RU" altLang="en-US" dirty="0" err="1" smtClean="0">
                <a:solidFill>
                  <a:srgbClr val="002060"/>
                </a:solidFill>
              </a:rPr>
              <a:t>проходити</a:t>
            </a:r>
            <a:r>
              <a:rPr lang="ru-RU" altLang="en-US" dirty="0" smtClean="0">
                <a:solidFill>
                  <a:srgbClr val="002060"/>
                </a:solidFill>
              </a:rPr>
              <a:t> </a:t>
            </a:r>
            <a:r>
              <a:rPr lang="ru-RU" altLang="en-US" dirty="0" err="1" smtClean="0">
                <a:solidFill>
                  <a:srgbClr val="002060"/>
                </a:solidFill>
              </a:rPr>
              <a:t>інструктаж</a:t>
            </a:r>
            <a:r>
              <a:rPr lang="ru-RU" altLang="en-US" dirty="0" smtClean="0">
                <a:solidFill>
                  <a:srgbClr val="002060"/>
                </a:solidFill>
              </a:rPr>
              <a:t> </a:t>
            </a:r>
            <a:r>
              <a:rPr lang="ru-RU" altLang="en-US" dirty="0" err="1" smtClean="0">
                <a:solidFill>
                  <a:srgbClr val="002060"/>
                </a:solidFill>
              </a:rPr>
              <a:t>з</a:t>
            </a:r>
            <a:r>
              <a:rPr lang="ru-RU" altLang="en-US" dirty="0" smtClean="0">
                <a:solidFill>
                  <a:srgbClr val="002060"/>
                </a:solidFill>
              </a:rPr>
              <a:t> </a:t>
            </a:r>
            <a:r>
              <a:rPr lang="ru-RU" altLang="en-US" dirty="0" err="1" smtClean="0">
                <a:solidFill>
                  <a:srgbClr val="002060"/>
                </a:solidFill>
              </a:rPr>
              <a:t>біобезпеки</a:t>
            </a:r>
            <a:r>
              <a:rPr lang="ru-RU" altLang="en-US" dirty="0" smtClean="0">
                <a:solidFill>
                  <a:srgbClr val="002060"/>
                </a:solidFill>
              </a:rPr>
              <a:t> не </a:t>
            </a:r>
            <a:r>
              <a:rPr lang="ru-RU" altLang="en-US" dirty="0" err="1" smtClean="0">
                <a:solidFill>
                  <a:srgbClr val="002060"/>
                </a:solidFill>
              </a:rPr>
              <a:t>рідше</a:t>
            </a:r>
            <a:r>
              <a:rPr lang="ru-RU" altLang="en-US" dirty="0" smtClean="0">
                <a:solidFill>
                  <a:srgbClr val="002060"/>
                </a:solidFill>
              </a:rPr>
              <a:t> </a:t>
            </a:r>
            <a:r>
              <a:rPr lang="ru-RU" altLang="en-US" dirty="0" err="1" smtClean="0">
                <a:solidFill>
                  <a:srgbClr val="002060"/>
                </a:solidFill>
              </a:rPr>
              <a:t>ніж</a:t>
            </a:r>
            <a:r>
              <a:rPr lang="ru-RU" altLang="en-US" dirty="0" smtClean="0">
                <a:solidFill>
                  <a:srgbClr val="002060"/>
                </a:solidFill>
              </a:rPr>
              <a:t> раз на </a:t>
            </a:r>
            <a:r>
              <a:rPr lang="ru-RU" altLang="en-US" dirty="0" err="1" smtClean="0">
                <a:solidFill>
                  <a:srgbClr val="002060"/>
                </a:solidFill>
              </a:rPr>
              <a:t>півроку</a:t>
            </a:r>
            <a:r>
              <a:rPr lang="ru-RU" altLang="en-US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ru-RU" altLang="en-US" dirty="0" err="1" smtClean="0">
                <a:solidFill>
                  <a:srgbClr val="002060"/>
                </a:solidFill>
              </a:rPr>
              <a:t>Визначте</a:t>
            </a:r>
            <a:r>
              <a:rPr lang="ru-RU" altLang="en-US" dirty="0" smtClean="0">
                <a:solidFill>
                  <a:srgbClr val="002060"/>
                </a:solidFill>
              </a:rPr>
              <a:t> </a:t>
            </a:r>
            <a:r>
              <a:rPr lang="ru-RU" altLang="en-US" dirty="0" err="1" smtClean="0">
                <a:solidFill>
                  <a:srgbClr val="002060"/>
                </a:solidFill>
              </a:rPr>
              <a:t>відповідальних</a:t>
            </a:r>
            <a:r>
              <a:rPr lang="ru-RU" altLang="en-US" dirty="0" smtClean="0">
                <a:solidFill>
                  <a:srgbClr val="002060"/>
                </a:solidFill>
              </a:rPr>
              <a:t> за </a:t>
            </a:r>
            <a:r>
              <a:rPr lang="ru-RU" altLang="en-US" dirty="0" err="1" smtClean="0">
                <a:solidFill>
                  <a:srgbClr val="002060"/>
                </a:solidFill>
              </a:rPr>
              <a:t>біобезпеку</a:t>
            </a:r>
            <a:r>
              <a:rPr lang="ru-RU" altLang="en-US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ru-RU" altLang="en-US" dirty="0" err="1" smtClean="0">
                <a:solidFill>
                  <a:srgbClr val="002060"/>
                </a:solidFill>
              </a:rPr>
              <a:t>Розробіть</a:t>
            </a:r>
            <a:r>
              <a:rPr lang="ru-RU" altLang="en-US" dirty="0" smtClean="0">
                <a:solidFill>
                  <a:srgbClr val="002060"/>
                </a:solidFill>
              </a:rPr>
              <a:t> </a:t>
            </a:r>
            <a:r>
              <a:rPr lang="ru-RU" altLang="en-US" dirty="0" err="1" smtClean="0">
                <a:solidFill>
                  <a:srgbClr val="002060"/>
                </a:solidFill>
              </a:rPr>
              <a:t>СОПи</a:t>
            </a:r>
            <a:r>
              <a:rPr lang="ru-RU" altLang="en-US" dirty="0" smtClean="0">
                <a:solidFill>
                  <a:srgbClr val="002060"/>
                </a:solidFill>
              </a:rPr>
              <a:t> для </a:t>
            </a:r>
            <a:r>
              <a:rPr lang="ru-RU" altLang="en-US" dirty="0" err="1" smtClean="0">
                <a:solidFill>
                  <a:srgbClr val="002060"/>
                </a:solidFill>
              </a:rPr>
              <a:t>працівників</a:t>
            </a:r>
            <a:r>
              <a:rPr lang="ru-RU" altLang="en-US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ru-RU" altLang="en-US" dirty="0" err="1" smtClean="0">
                <a:solidFill>
                  <a:srgbClr val="002060"/>
                </a:solidFill>
              </a:rPr>
              <a:t>Кожен</a:t>
            </a:r>
            <a:r>
              <a:rPr lang="ru-RU" altLang="en-US" dirty="0" smtClean="0">
                <a:solidFill>
                  <a:srgbClr val="002060"/>
                </a:solidFill>
              </a:rPr>
              <a:t> </a:t>
            </a:r>
            <a:r>
              <a:rPr lang="ru-RU" altLang="en-US" dirty="0" err="1" smtClean="0">
                <a:solidFill>
                  <a:srgbClr val="002060"/>
                </a:solidFill>
              </a:rPr>
              <a:t>працівник</a:t>
            </a:r>
            <a:r>
              <a:rPr lang="ru-RU" altLang="en-US" dirty="0" smtClean="0">
                <a:solidFill>
                  <a:srgbClr val="002060"/>
                </a:solidFill>
              </a:rPr>
              <a:t> </a:t>
            </a:r>
            <a:r>
              <a:rPr lang="ru-RU" altLang="en-US" dirty="0" err="1" smtClean="0">
                <a:solidFill>
                  <a:srgbClr val="002060"/>
                </a:solidFill>
              </a:rPr>
              <a:t>зобов’язаний</a:t>
            </a:r>
            <a:r>
              <a:rPr lang="ru-RU" altLang="en-US" dirty="0" smtClean="0">
                <a:solidFill>
                  <a:srgbClr val="002060"/>
                </a:solidFill>
              </a:rPr>
              <a:t> </a:t>
            </a:r>
            <a:r>
              <a:rPr lang="ru-RU" altLang="en-US" dirty="0" err="1" smtClean="0">
                <a:solidFill>
                  <a:srgbClr val="002060"/>
                </a:solidFill>
              </a:rPr>
              <a:t>дотримуватись</a:t>
            </a:r>
            <a:r>
              <a:rPr lang="ru-RU" altLang="en-US" dirty="0" smtClean="0">
                <a:solidFill>
                  <a:srgbClr val="002060"/>
                </a:solidFill>
              </a:rPr>
              <a:t> </a:t>
            </a:r>
            <a:r>
              <a:rPr lang="ru-RU" altLang="en-US" dirty="0" err="1" smtClean="0">
                <a:solidFill>
                  <a:srgbClr val="002060"/>
                </a:solidFill>
              </a:rPr>
              <a:t>внутрішнього</a:t>
            </a:r>
            <a:r>
              <a:rPr lang="ru-RU" altLang="en-US" dirty="0" smtClean="0">
                <a:solidFill>
                  <a:srgbClr val="002060"/>
                </a:solidFill>
              </a:rPr>
              <a:t> регламенту</a:t>
            </a:r>
            <a:r>
              <a:rPr lang="ru-RU" altLang="en-US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ru-RU" altLang="en-US" dirty="0" err="1" smtClean="0">
                <a:solidFill>
                  <a:srgbClr val="002060"/>
                </a:solidFill>
              </a:rPr>
              <a:t>Стимулювання</a:t>
            </a:r>
            <a:r>
              <a:rPr lang="ru-RU" altLang="en-US" dirty="0" smtClean="0">
                <a:solidFill>
                  <a:srgbClr val="002060"/>
                </a:solidFill>
              </a:rPr>
              <a:t> </a:t>
            </a:r>
            <a:r>
              <a:rPr lang="ru-RU" altLang="en-US" dirty="0" err="1" smtClean="0">
                <a:solidFill>
                  <a:srgbClr val="002060"/>
                </a:solidFill>
              </a:rPr>
              <a:t>відповідального</a:t>
            </a:r>
            <a:r>
              <a:rPr lang="ru-RU" altLang="en-US" dirty="0" smtClean="0">
                <a:solidFill>
                  <a:srgbClr val="002060"/>
                </a:solidFill>
              </a:rPr>
              <a:t> </a:t>
            </a:r>
            <a:r>
              <a:rPr lang="ru-RU" altLang="en-US" dirty="0" err="1" smtClean="0">
                <a:solidFill>
                  <a:srgbClr val="002060"/>
                </a:solidFill>
              </a:rPr>
              <a:t>ставлення</a:t>
            </a:r>
            <a:r>
              <a:rPr lang="ru-RU" altLang="en-US" dirty="0" smtClean="0">
                <a:solidFill>
                  <a:srgbClr val="002060"/>
                </a:solidFill>
              </a:rPr>
              <a:t> до </a:t>
            </a:r>
            <a:r>
              <a:rPr lang="ru-RU" altLang="en-US" dirty="0" err="1" smtClean="0">
                <a:solidFill>
                  <a:srgbClr val="002060"/>
                </a:solidFill>
              </a:rPr>
              <a:t>роботи</a:t>
            </a:r>
            <a:r>
              <a:rPr lang="ru-RU" altLang="en-US" dirty="0" smtClean="0">
                <a:solidFill>
                  <a:srgbClr val="002060"/>
                </a:solidFill>
              </a:rPr>
              <a:t> — ключ до </a:t>
            </a:r>
            <a:r>
              <a:rPr lang="ru-RU" altLang="en-US" dirty="0" err="1" smtClean="0">
                <a:solidFill>
                  <a:srgbClr val="002060"/>
                </a:solidFill>
              </a:rPr>
              <a:t>ефективного</a:t>
            </a:r>
            <a:r>
              <a:rPr lang="ru-RU" altLang="en-US" dirty="0" smtClean="0">
                <a:solidFill>
                  <a:srgbClr val="002060"/>
                </a:solidFill>
              </a:rPr>
              <a:t> </a:t>
            </a:r>
            <a:r>
              <a:rPr lang="ru-RU" altLang="en-US" dirty="0" err="1" smtClean="0">
                <a:solidFill>
                  <a:srgbClr val="002060"/>
                </a:solidFill>
              </a:rPr>
              <a:t>захисту</a:t>
            </a:r>
            <a:r>
              <a:rPr lang="ru-RU" altLang="en-US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Прямоугольник 1">
            <a:extLst>
              <a:ext uri="{FF2B5EF4-FFF2-40B4-BE49-F238E27FC236}">
                <a16:creationId xmlns="" xmlns:a16="http://schemas.microsoft.com/office/drawing/2014/main" id="{3EB40C5F-4836-32C9-BF21-775A5ACE8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34" y="1168401"/>
            <a:ext cx="1115271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 </a:t>
            </a:r>
          </a:p>
        </p:txBody>
      </p:sp>
      <p:sp>
        <p:nvSpPr>
          <p:cNvPr id="8200" name="Прямоугольник 7">
            <a:extLst>
              <a:ext uri="{FF2B5EF4-FFF2-40B4-BE49-F238E27FC236}">
                <a16:creationId xmlns="" xmlns:a16="http://schemas.microsoft.com/office/drawing/2014/main" id="{616DCB47-30E4-053D-FA0D-A60E3B27A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51" y="991433"/>
            <a:ext cx="1142365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dirty="0" err="1" smtClean="0"/>
              <a:t>Біобезпека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не </a:t>
            </a:r>
            <a:r>
              <a:rPr lang="ru-RU" dirty="0" err="1" smtClean="0"/>
              <a:t>витрати</a:t>
            </a:r>
            <a:r>
              <a:rPr lang="ru-RU" dirty="0" smtClean="0"/>
              <a:t>, а </a:t>
            </a:r>
            <a:r>
              <a:rPr lang="ru-RU" dirty="0" err="1" smtClean="0"/>
              <a:t>інвестиція</a:t>
            </a:r>
            <a:r>
              <a:rPr lang="ru-RU" dirty="0" smtClean="0"/>
              <a:t> у </a:t>
            </a:r>
            <a:r>
              <a:rPr lang="ru-RU" dirty="0" err="1" smtClean="0"/>
              <a:t>стійкість</a:t>
            </a:r>
            <a:r>
              <a:rPr lang="ru-RU" dirty="0" smtClean="0"/>
              <a:t> </a:t>
            </a:r>
            <a:r>
              <a:rPr lang="ru-RU" dirty="0" err="1" smtClean="0"/>
              <a:t>вашого</a:t>
            </a:r>
            <a:r>
              <a:rPr lang="ru-RU" dirty="0" smtClean="0"/>
              <a:t> </a:t>
            </a:r>
            <a:r>
              <a:rPr lang="ru-RU" dirty="0" err="1" smtClean="0"/>
              <a:t>бізнесу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Дотримання</a:t>
            </a:r>
            <a:r>
              <a:rPr lang="ru-RU" dirty="0" smtClean="0"/>
              <a:t> </a:t>
            </a:r>
            <a:r>
              <a:rPr lang="ru-RU" dirty="0" err="1" smtClean="0"/>
              <a:t>біозахисних</a:t>
            </a:r>
            <a:r>
              <a:rPr lang="ru-RU" dirty="0" smtClean="0"/>
              <a:t> норм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уникнути</a:t>
            </a:r>
            <a:r>
              <a:rPr lang="ru-RU" dirty="0" smtClean="0"/>
              <a:t> </a:t>
            </a:r>
            <a:r>
              <a:rPr lang="ru-RU" dirty="0" err="1" smtClean="0"/>
              <a:t>масштабних</a:t>
            </a:r>
            <a:r>
              <a:rPr lang="ru-RU" dirty="0" smtClean="0"/>
              <a:t> </a:t>
            </a:r>
            <a:r>
              <a:rPr lang="ru-RU" dirty="0" err="1" smtClean="0"/>
              <a:t>втрат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зберегти</a:t>
            </a:r>
            <a:r>
              <a:rPr lang="ru-RU" dirty="0" smtClean="0"/>
              <a:t> </a:t>
            </a:r>
            <a:r>
              <a:rPr lang="ru-RU" dirty="0" err="1" smtClean="0"/>
              <a:t>здорове</a:t>
            </a:r>
            <a:r>
              <a:rPr lang="ru-RU" dirty="0" smtClean="0"/>
              <a:t> </a:t>
            </a:r>
            <a:r>
              <a:rPr lang="ru-RU" dirty="0" err="1" smtClean="0"/>
              <a:t>поголів’я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Запровадження</a:t>
            </a:r>
            <a:r>
              <a:rPr lang="ru-RU" dirty="0" smtClean="0"/>
              <a:t> системного </a:t>
            </a:r>
            <a:r>
              <a:rPr lang="ru-RU" dirty="0" err="1" smtClean="0"/>
              <a:t>підходу</a:t>
            </a: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запорука</a:t>
            </a:r>
            <a:r>
              <a:rPr lang="ru-RU" dirty="0" smtClean="0"/>
              <a:t> </a:t>
            </a:r>
            <a:r>
              <a:rPr lang="ru-RU" dirty="0" err="1" smtClean="0"/>
              <a:t>ефективного</a:t>
            </a:r>
            <a:r>
              <a:rPr lang="ru-RU" dirty="0" smtClean="0"/>
              <a:t> та </a:t>
            </a:r>
            <a:r>
              <a:rPr lang="ru-RU" dirty="0" err="1" smtClean="0"/>
              <a:t>безпечного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524000" y="-14246"/>
            <a:ext cx="9144000" cy="5643578"/>
          </a:xfrm>
          <a:solidFill>
            <a:srgbClr val="003399"/>
          </a:solidFill>
        </p:spPr>
        <p:txBody>
          <a:bodyPr/>
          <a:lstStyle/>
          <a:p>
            <a:pPr eaLnBrk="1" hangingPunct="1"/>
            <a:endParaRPr lang="en-US" altLang="en-US" dirty="0">
              <a:solidFill>
                <a:srgbClr val="0B53A1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altLang="en-US" dirty="0">
              <a:solidFill>
                <a:schemeClr val="bg1"/>
              </a:solidFill>
            </a:endParaRPr>
          </a:p>
          <a:p>
            <a:pPr algn="r" eaLnBrk="1" hangingPunct="1">
              <a:buFont typeface="Arial" charset="0"/>
              <a:buNone/>
            </a:pPr>
            <a:endParaRPr lang="en-US" altLang="en-US" dirty="0">
              <a:solidFill>
                <a:schemeClr val="bg1"/>
              </a:solidFill>
            </a:endParaRPr>
          </a:p>
          <a:p>
            <a:pPr algn="r" eaLnBrk="1" hangingPunct="1">
              <a:buFont typeface="Arial" charset="0"/>
              <a:buNone/>
            </a:pPr>
            <a:endParaRPr lang="uk-UA" altLang="en-US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r" eaLnBrk="1" hangingPunct="1">
              <a:buFont typeface="Arial" charset="0"/>
              <a:buNone/>
            </a:pPr>
            <a:endParaRPr lang="en-US" altLang="en-US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6" name="Imagen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5952" y="6060843"/>
            <a:ext cx="709587" cy="47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1451" y="6034087"/>
            <a:ext cx="1978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4827" y="5929330"/>
            <a:ext cx="226708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yellow_arrow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96396" y="264592"/>
            <a:ext cx="1244100" cy="11641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87688" y="2222769"/>
            <a:ext cx="5080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ДЯКУЮ ЗА УВАГУ</a:t>
            </a:r>
            <a:endParaRPr lang="ru-RU" sz="32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6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іобезпе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7" y="1110343"/>
            <a:ext cx="5374432" cy="5374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963" y="144009"/>
            <a:ext cx="10972800" cy="1143000"/>
          </a:xfrm>
        </p:spPr>
        <p:txBody>
          <a:bodyPr/>
          <a:lstStyle/>
          <a:p>
            <a:r>
              <a:rPr lang="uk-UA" dirty="0" err="1" smtClean="0"/>
              <a:t>Біобезпека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27265" y="981561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dirty="0" err="1" smtClean="0"/>
              <a:t>Біобезпека</a:t>
            </a:r>
            <a:r>
              <a:rPr lang="uk-UA" sz="2800" dirty="0" smtClean="0"/>
              <a:t> — це система заходів, спрямованих на недопущення занесення, розповсюдження та збереження інфекційних агентів у тваринницькому господарстві.</a:t>
            </a:r>
            <a:br>
              <a:rPr lang="uk-UA" sz="2800" dirty="0" smtClean="0"/>
            </a:br>
            <a:r>
              <a:rPr lang="uk-UA" sz="2800" dirty="0" smtClean="0"/>
              <a:t>Її впровадження є надзвичайно важливим в умовах зростання загроз від епізоотій як локального, так і глобального масштабу.</a:t>
            </a:r>
            <a:br>
              <a:rPr lang="uk-UA" sz="2800" dirty="0" smtClean="0"/>
            </a:br>
            <a:r>
              <a:rPr lang="uk-UA" sz="2800" dirty="0" smtClean="0"/>
              <a:t>Ціль </a:t>
            </a:r>
            <a:r>
              <a:rPr lang="uk-UA" sz="2800" dirty="0" err="1" smtClean="0"/>
              <a:t>біобезпеки</a:t>
            </a:r>
            <a:r>
              <a:rPr lang="uk-UA" sz="2800" dirty="0" smtClean="0"/>
              <a:t> — збереження здоров’я поголів’я, недопущення економічних збитків і захист здоров’я </a:t>
            </a:r>
            <a:r>
              <a:rPr lang="uk-UA" sz="2800" dirty="0" smtClean="0"/>
              <a:t>тварин і людей.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00241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Шляхи потрапляння вірусу в господарство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959" y="1905291"/>
            <a:ext cx="4512260" cy="32638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07388" y="1690688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1. </a:t>
            </a:r>
            <a:r>
              <a:rPr lang="ru-RU" sz="2800" dirty="0" err="1" smtClean="0"/>
              <a:t>Прямий</a:t>
            </a:r>
            <a:r>
              <a:rPr lang="ru-RU" sz="2800" dirty="0" smtClean="0"/>
              <a:t> контакт з </a:t>
            </a:r>
            <a:r>
              <a:rPr lang="ru-RU" sz="2800" dirty="0" err="1" smtClean="0"/>
              <a:t>хворими</a:t>
            </a:r>
            <a:r>
              <a:rPr lang="ru-RU" sz="2800" dirty="0" smtClean="0"/>
              <a:t> </a:t>
            </a:r>
            <a:r>
              <a:rPr lang="ru-RU" sz="2800" dirty="0" err="1" smtClean="0"/>
              <a:t>тваринами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2. </a:t>
            </a:r>
            <a:r>
              <a:rPr lang="ru-RU" sz="2800" dirty="0" err="1" smtClean="0"/>
              <a:t>Людський</a:t>
            </a:r>
            <a:r>
              <a:rPr lang="ru-RU" sz="2800" dirty="0" smtClean="0"/>
              <a:t> фактор – </a:t>
            </a:r>
            <a:r>
              <a:rPr lang="ru-RU" sz="2800" dirty="0" err="1" smtClean="0"/>
              <a:t>механічний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заніс</a:t>
            </a:r>
            <a:r>
              <a:rPr lang="ru-RU" sz="2800" dirty="0" smtClean="0"/>
              <a:t> </a:t>
            </a:r>
            <a:r>
              <a:rPr lang="ru-RU" sz="2800" dirty="0" err="1" smtClean="0"/>
              <a:t>збудника</a:t>
            </a:r>
            <a:r>
              <a:rPr lang="ru-RU" sz="2800" dirty="0" smtClean="0"/>
              <a:t> на </a:t>
            </a:r>
            <a:r>
              <a:rPr lang="ru-RU" sz="2800" dirty="0" err="1" smtClean="0"/>
              <a:t>територію</a:t>
            </a:r>
            <a:r>
              <a:rPr lang="ru-RU" sz="2800" dirty="0" smtClean="0"/>
              <a:t> </a:t>
            </a:r>
            <a:r>
              <a:rPr lang="ru-RU" sz="2800" dirty="0" err="1" smtClean="0"/>
              <a:t>господарства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працівниками</a:t>
            </a:r>
            <a:r>
              <a:rPr lang="ru-RU" sz="2800" dirty="0" smtClean="0"/>
              <a:t>/</a:t>
            </a:r>
            <a:r>
              <a:rPr lang="ru-RU" sz="2800" dirty="0" err="1" smtClean="0"/>
              <a:t>відвідувачами</a:t>
            </a:r>
            <a:r>
              <a:rPr lang="ru-RU" sz="2800" dirty="0" smtClean="0"/>
              <a:t>. </a:t>
            </a:r>
          </a:p>
          <a:p>
            <a:r>
              <a:rPr lang="ru-RU" sz="2800" dirty="0" smtClean="0"/>
              <a:t>3. Вода та </a:t>
            </a:r>
            <a:r>
              <a:rPr lang="ru-RU" sz="2800" dirty="0" smtClean="0"/>
              <a:t>корми.</a:t>
            </a:r>
          </a:p>
          <a:p>
            <a:r>
              <a:rPr lang="ru-RU" sz="2800" dirty="0" smtClean="0"/>
              <a:t>4. </a:t>
            </a:r>
            <a:r>
              <a:rPr lang="ru-RU" sz="2800" dirty="0" err="1" smtClean="0"/>
              <a:t>Випасання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зараженій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території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5. Перенос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вітром</a:t>
            </a:r>
            <a:r>
              <a:rPr lang="ru-RU" sz="2800" dirty="0" smtClean="0"/>
              <a:t> та </a:t>
            </a:r>
            <a:r>
              <a:rPr lang="ru-RU" sz="2800" dirty="0" err="1" smtClean="0"/>
              <a:t>пилом</a:t>
            </a:r>
            <a:endParaRPr lang="ru-RU" sz="2800" dirty="0" smtClean="0"/>
          </a:p>
          <a:p>
            <a:r>
              <a:rPr lang="ru-RU" sz="2800" dirty="0" smtClean="0"/>
              <a:t>6. </a:t>
            </a:r>
            <a:r>
              <a:rPr lang="ru-RU" sz="2800" dirty="0" err="1" smtClean="0"/>
              <a:t>Занесення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комахами</a:t>
            </a:r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00241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="" xmlns:a16="http://schemas.microsoft.com/office/drawing/2014/main" id="{3CCB4194-1DE8-1613-84E9-EC5A0275A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07" y="220204"/>
            <a:ext cx="9004300" cy="774700"/>
          </a:xfrm>
        </p:spPr>
        <p:txBody>
          <a:bodyPr/>
          <a:lstStyle/>
          <a:p>
            <a:pPr algn="l"/>
            <a:r>
              <a:rPr lang="uk-UA" altLang="en-US" sz="3200" b="1" dirty="0">
                <a:solidFill>
                  <a:srgbClr val="002060"/>
                </a:solidFill>
              </a:rPr>
              <a:t>Стійкість вірусу ящуру</a:t>
            </a:r>
            <a:r>
              <a:rPr lang="en-US" altLang="en-US" sz="3200" b="1" dirty="0">
                <a:solidFill>
                  <a:srgbClr val="002060"/>
                </a:solidFill>
              </a:rPr>
              <a:t> - 1</a:t>
            </a:r>
          </a:p>
        </p:txBody>
      </p:sp>
      <p:sp>
        <p:nvSpPr>
          <p:cNvPr id="8199" name="Прямоугольник 1">
            <a:extLst>
              <a:ext uri="{FF2B5EF4-FFF2-40B4-BE49-F238E27FC236}">
                <a16:creationId xmlns="" xmlns:a16="http://schemas.microsoft.com/office/drawing/2014/main" id="{3EB40C5F-4836-32C9-BF21-775A5ACE8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34" y="1168401"/>
            <a:ext cx="1115271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 </a:t>
            </a:r>
          </a:p>
        </p:txBody>
      </p:sp>
      <p:sp>
        <p:nvSpPr>
          <p:cNvPr id="8200" name="Прямоугольник 7">
            <a:extLst>
              <a:ext uri="{FF2B5EF4-FFF2-40B4-BE49-F238E27FC236}">
                <a16:creationId xmlns="" xmlns:a16="http://schemas.microsoft.com/office/drawing/2014/main" id="{616DCB47-30E4-053D-FA0D-A60E3B27A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316" y="944780"/>
            <a:ext cx="11423651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uk-UA" altLang="en-US" sz="2000" dirty="0">
                <a:solidFill>
                  <a:srgbClr val="002060"/>
                </a:solidFill>
              </a:rPr>
              <a:t>У </a:t>
            </a:r>
            <a:r>
              <a:rPr lang="uk-UA" altLang="en-US" sz="2000" b="1" dirty="0">
                <a:solidFill>
                  <a:srgbClr val="002060"/>
                </a:solidFill>
              </a:rPr>
              <a:t>навколишньому середовищі </a:t>
            </a:r>
            <a:r>
              <a:rPr lang="uk-UA" altLang="en-US" sz="2000" dirty="0">
                <a:solidFill>
                  <a:srgbClr val="002060"/>
                </a:solidFill>
              </a:rPr>
              <a:t>вірус ящуру може залишатися життєздатним у середньому протягом трьох місяців або менше.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uk-UA" altLang="en-US" sz="2000" dirty="0">
                <a:solidFill>
                  <a:srgbClr val="002060"/>
                </a:solidFill>
              </a:rPr>
              <a:t>Стабільність вірусу зростає при більш </a:t>
            </a:r>
            <a:r>
              <a:rPr lang="uk-UA" altLang="en-US" sz="2000" b="1" dirty="0">
                <a:solidFill>
                  <a:srgbClr val="002060"/>
                </a:solidFill>
              </a:rPr>
              <a:t>низьких</a:t>
            </a:r>
            <a:r>
              <a:rPr lang="uk-UA" altLang="en-US" sz="2000" dirty="0">
                <a:solidFill>
                  <a:srgbClr val="002060"/>
                </a:solidFill>
              </a:rPr>
              <a:t> температурах, це може бути можливим до шести місяців.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ru-RU" altLang="en-US" sz="2000" dirty="0" err="1">
                <a:solidFill>
                  <a:srgbClr val="002060"/>
                </a:solidFill>
              </a:rPr>
              <a:t>Наявність</a:t>
            </a:r>
            <a:r>
              <a:rPr lang="ru-RU" altLang="en-US" sz="2000" dirty="0">
                <a:solidFill>
                  <a:srgbClr val="002060"/>
                </a:solidFill>
              </a:rPr>
              <a:t> </a:t>
            </a:r>
            <a:r>
              <a:rPr lang="ru-RU" altLang="en-US" sz="2000" b="1" dirty="0" err="1">
                <a:solidFill>
                  <a:srgbClr val="002060"/>
                </a:solidFill>
              </a:rPr>
              <a:t>органічних</a:t>
            </a:r>
            <a:r>
              <a:rPr lang="ru-RU" altLang="en-US" sz="2000" dirty="0">
                <a:solidFill>
                  <a:srgbClr val="002060"/>
                </a:solidFill>
              </a:rPr>
              <a:t> </a:t>
            </a:r>
            <a:r>
              <a:rPr lang="ru-RU" altLang="en-US" sz="2000" dirty="0" err="1">
                <a:solidFill>
                  <a:srgbClr val="002060"/>
                </a:solidFill>
              </a:rPr>
              <a:t>матеріалів</a:t>
            </a:r>
            <a:r>
              <a:rPr lang="ru-RU" altLang="en-US" sz="2000" dirty="0">
                <a:solidFill>
                  <a:srgbClr val="002060"/>
                </a:solidFill>
              </a:rPr>
              <a:t>, а </a:t>
            </a:r>
            <a:r>
              <a:rPr lang="ru-RU" altLang="en-US" sz="2000" dirty="0" err="1">
                <a:solidFill>
                  <a:srgbClr val="002060"/>
                </a:solidFill>
              </a:rPr>
              <a:t>також</a:t>
            </a:r>
            <a:r>
              <a:rPr lang="ru-RU" altLang="en-US" sz="2000" dirty="0">
                <a:solidFill>
                  <a:srgbClr val="002060"/>
                </a:solidFill>
              </a:rPr>
              <a:t> </a:t>
            </a:r>
            <a:r>
              <a:rPr lang="ru-RU" altLang="en-US" sz="2000" b="1" dirty="0" err="1">
                <a:solidFill>
                  <a:srgbClr val="002060"/>
                </a:solidFill>
              </a:rPr>
              <a:t>захист</a:t>
            </a:r>
            <a:r>
              <a:rPr lang="ru-RU" altLang="en-US" sz="2000" b="1" dirty="0">
                <a:solidFill>
                  <a:srgbClr val="002060"/>
                </a:solidFill>
              </a:rPr>
              <a:t> </a:t>
            </a:r>
            <a:r>
              <a:rPr lang="ru-RU" altLang="en-US" sz="2000" b="1" dirty="0" err="1">
                <a:solidFill>
                  <a:srgbClr val="002060"/>
                </a:solidFill>
              </a:rPr>
              <a:t>від</a:t>
            </a:r>
            <a:r>
              <a:rPr lang="ru-RU" altLang="en-US" sz="2000" b="1" dirty="0">
                <a:solidFill>
                  <a:srgbClr val="002060"/>
                </a:solidFill>
              </a:rPr>
              <a:t> </a:t>
            </a:r>
            <a:r>
              <a:rPr lang="ru-RU" altLang="en-US" sz="2000" b="1" dirty="0" err="1">
                <a:solidFill>
                  <a:srgbClr val="002060"/>
                </a:solidFill>
              </a:rPr>
              <a:t>сонячних</a:t>
            </a:r>
            <a:r>
              <a:rPr lang="ru-RU" altLang="en-US" sz="2000" b="1" dirty="0">
                <a:solidFill>
                  <a:srgbClr val="002060"/>
                </a:solidFill>
              </a:rPr>
              <a:t> </a:t>
            </a:r>
            <a:r>
              <a:rPr lang="ru-RU" altLang="en-US" sz="2000" b="1" dirty="0" err="1">
                <a:solidFill>
                  <a:srgbClr val="002060"/>
                </a:solidFill>
              </a:rPr>
              <a:t>променів</a:t>
            </a:r>
            <a:r>
              <a:rPr lang="ru-RU" altLang="en-US" sz="2000" b="1" dirty="0">
                <a:solidFill>
                  <a:srgbClr val="002060"/>
                </a:solidFill>
              </a:rPr>
              <a:t> </a:t>
            </a:r>
            <a:r>
              <a:rPr lang="ru-RU" altLang="en-US" sz="2000" dirty="0" err="1">
                <a:solidFill>
                  <a:srgbClr val="002060"/>
                </a:solidFill>
              </a:rPr>
              <a:t>також</a:t>
            </a:r>
            <a:r>
              <a:rPr lang="ru-RU" altLang="en-US" sz="2000" dirty="0">
                <a:solidFill>
                  <a:srgbClr val="002060"/>
                </a:solidFill>
              </a:rPr>
              <a:t> </a:t>
            </a:r>
            <a:r>
              <a:rPr lang="ru-RU" altLang="en-US" sz="2000" b="1" dirty="0" err="1">
                <a:solidFill>
                  <a:srgbClr val="002060"/>
                </a:solidFill>
              </a:rPr>
              <a:t>сприяють</a:t>
            </a:r>
            <a:r>
              <a:rPr lang="ru-RU" altLang="en-US" sz="2000" dirty="0">
                <a:solidFill>
                  <a:srgbClr val="002060"/>
                </a:solidFill>
              </a:rPr>
              <a:t> </a:t>
            </a:r>
            <a:r>
              <a:rPr lang="ru-RU" altLang="en-US" sz="2000" dirty="0" err="1">
                <a:solidFill>
                  <a:srgbClr val="002060"/>
                </a:solidFill>
              </a:rPr>
              <a:t>більш</a:t>
            </a:r>
            <a:r>
              <a:rPr lang="ru-RU" altLang="en-US" sz="2000" dirty="0">
                <a:solidFill>
                  <a:srgbClr val="002060"/>
                </a:solidFill>
              </a:rPr>
              <a:t> </a:t>
            </a:r>
            <a:r>
              <a:rPr lang="ru-RU" altLang="en-US" sz="2000" dirty="0" err="1">
                <a:solidFill>
                  <a:srgbClr val="002060"/>
                </a:solidFill>
              </a:rPr>
              <a:t>тривалому</a:t>
            </a:r>
            <a:r>
              <a:rPr lang="ru-RU" altLang="en-US" sz="2000" dirty="0">
                <a:solidFill>
                  <a:srgbClr val="002060"/>
                </a:solidFill>
              </a:rPr>
              <a:t> </a:t>
            </a:r>
            <a:r>
              <a:rPr lang="ru-RU" altLang="en-US" sz="2000" dirty="0" err="1">
                <a:solidFill>
                  <a:srgbClr val="002060"/>
                </a:solidFill>
              </a:rPr>
              <a:t>виживанню</a:t>
            </a:r>
            <a:r>
              <a:rPr lang="ru-RU" altLang="en-US" sz="2000" dirty="0">
                <a:solidFill>
                  <a:srgbClr val="002060"/>
                </a:solidFill>
              </a:rPr>
              <a:t>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uk-UA" altLang="en-US" sz="2000" dirty="0">
                <a:solidFill>
                  <a:srgbClr val="002060"/>
                </a:solidFill>
              </a:rPr>
              <a:t>Повідомляється, що тривалість виживання в </a:t>
            </a:r>
            <a:r>
              <a:rPr lang="uk-UA" altLang="en-US" sz="2000" b="1" dirty="0">
                <a:solidFill>
                  <a:srgbClr val="002060"/>
                </a:solidFill>
              </a:rPr>
              <a:t>лабораторних умовах </a:t>
            </a:r>
            <a:r>
              <a:rPr lang="uk-UA" altLang="en-US" sz="2000" dirty="0">
                <a:solidFill>
                  <a:srgbClr val="002060"/>
                </a:solidFill>
              </a:rPr>
              <a:t>складала </a:t>
            </a:r>
            <a:r>
              <a:rPr lang="uk-UA" altLang="en-US" sz="2000" b="1" dirty="0">
                <a:solidFill>
                  <a:srgbClr val="002060"/>
                </a:solidFill>
              </a:rPr>
              <a:t>більше 3 місяців на висівках і сіні</a:t>
            </a:r>
            <a:r>
              <a:rPr lang="uk-UA" altLang="en-US" sz="2000" dirty="0">
                <a:solidFill>
                  <a:srgbClr val="002060"/>
                </a:solidFill>
              </a:rPr>
              <a:t>, приблизно </a:t>
            </a:r>
            <a:r>
              <a:rPr lang="uk-UA" altLang="en-US" sz="2000" b="1" dirty="0">
                <a:solidFill>
                  <a:srgbClr val="002060"/>
                </a:solidFill>
              </a:rPr>
              <a:t>2 місяці на вовні </a:t>
            </a:r>
            <a:r>
              <a:rPr lang="uk-UA" altLang="en-US" sz="2000" dirty="0">
                <a:solidFill>
                  <a:srgbClr val="002060"/>
                </a:solidFill>
              </a:rPr>
              <a:t>при 4 ° </a:t>
            </a:r>
            <a:r>
              <a:rPr lang="en-US" altLang="en-US" sz="2000" dirty="0">
                <a:solidFill>
                  <a:srgbClr val="002060"/>
                </a:solidFill>
              </a:rPr>
              <a:t>C (</a:t>
            </a:r>
            <a:r>
              <a:rPr lang="uk-UA" altLang="en-US" sz="2000" dirty="0">
                <a:solidFill>
                  <a:srgbClr val="002060"/>
                </a:solidFill>
              </a:rPr>
              <a:t>із значно зменшеною виживаністю при 18 ° </a:t>
            </a:r>
            <a:r>
              <a:rPr lang="en-US" altLang="en-US" sz="2000" dirty="0">
                <a:solidFill>
                  <a:srgbClr val="002060"/>
                </a:solidFill>
              </a:rPr>
              <a:t>C [64 ° F]),</a:t>
            </a:r>
            <a:r>
              <a:rPr lang="ru-RU" altLang="en-US" sz="2000" dirty="0">
                <a:solidFill>
                  <a:srgbClr val="002060"/>
                </a:solidFill>
              </a:rPr>
              <a:t> </a:t>
            </a:r>
            <a:r>
              <a:rPr lang="ru-RU" altLang="en-US" sz="2000" b="1" dirty="0">
                <a:solidFill>
                  <a:srgbClr val="002060"/>
                </a:solidFill>
              </a:rPr>
              <a:t>2–3 </a:t>
            </a:r>
            <a:r>
              <a:rPr lang="ru-RU" altLang="en-US" sz="2000" b="1" dirty="0" err="1">
                <a:solidFill>
                  <a:srgbClr val="002060"/>
                </a:solidFill>
              </a:rPr>
              <a:t>місяці</a:t>
            </a:r>
            <a:r>
              <a:rPr lang="ru-RU" altLang="en-US" sz="2000" b="1" dirty="0">
                <a:solidFill>
                  <a:srgbClr val="002060"/>
                </a:solidFill>
              </a:rPr>
              <a:t> у </a:t>
            </a:r>
            <a:r>
              <a:rPr lang="ru-RU" altLang="en-US" sz="2000" b="1" dirty="0" err="1">
                <a:solidFill>
                  <a:srgbClr val="002060"/>
                </a:solidFill>
              </a:rPr>
              <a:t>фекаліях</a:t>
            </a:r>
            <a:r>
              <a:rPr lang="ru-RU" altLang="en-US" sz="2000" b="1" dirty="0">
                <a:solidFill>
                  <a:srgbClr val="002060"/>
                </a:solidFill>
              </a:rPr>
              <a:t> </a:t>
            </a:r>
            <a:r>
              <a:rPr lang="ru-RU" altLang="en-US" sz="2000" b="1" dirty="0" err="1">
                <a:solidFill>
                  <a:srgbClr val="002060"/>
                </a:solidFill>
              </a:rPr>
              <a:t>великої</a:t>
            </a:r>
            <a:r>
              <a:rPr lang="ru-RU" altLang="en-US" sz="2000" b="1" dirty="0">
                <a:solidFill>
                  <a:srgbClr val="002060"/>
                </a:solidFill>
              </a:rPr>
              <a:t> </a:t>
            </a:r>
            <a:r>
              <a:rPr lang="ru-RU" altLang="en-US" sz="2000" b="1" dirty="0" err="1">
                <a:solidFill>
                  <a:srgbClr val="002060"/>
                </a:solidFill>
              </a:rPr>
              <a:t>рогатої</a:t>
            </a:r>
            <a:r>
              <a:rPr lang="ru-RU" altLang="en-US" sz="2000" b="1" dirty="0">
                <a:solidFill>
                  <a:srgbClr val="002060"/>
                </a:solidFill>
              </a:rPr>
              <a:t> </a:t>
            </a:r>
            <a:r>
              <a:rPr lang="ru-RU" altLang="en-US" sz="2000" b="1" dirty="0" err="1">
                <a:solidFill>
                  <a:srgbClr val="002060"/>
                </a:solidFill>
              </a:rPr>
              <a:t>худоби</a:t>
            </a:r>
            <a:r>
              <a:rPr lang="uk-UA" altLang="en-US" sz="2000" b="1" dirty="0">
                <a:solidFill>
                  <a:srgbClr val="002060"/>
                </a:solidFill>
              </a:rPr>
              <a:t> .</a:t>
            </a:r>
            <a:endParaRPr lang="uk-UA" altLang="en-US" sz="2000" dirty="0">
              <a:solidFill>
                <a:srgbClr val="002060"/>
              </a:solidFill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ru-RU" altLang="en-US" sz="2000" dirty="0">
                <a:solidFill>
                  <a:srgbClr val="002060"/>
                </a:solidFill>
              </a:rPr>
              <a:t> </a:t>
            </a:r>
            <a:r>
              <a:rPr lang="uk-UA" altLang="en-US" sz="2000" dirty="0">
                <a:solidFill>
                  <a:srgbClr val="002060"/>
                </a:solidFill>
              </a:rPr>
              <a:t>вірус ящуру </a:t>
            </a:r>
            <a:r>
              <a:rPr lang="ru-RU" altLang="en-US" sz="2000" dirty="0" err="1">
                <a:solidFill>
                  <a:srgbClr val="002060"/>
                </a:solidFill>
              </a:rPr>
              <a:t>чутливий</a:t>
            </a:r>
            <a:r>
              <a:rPr lang="ru-RU" altLang="en-US" sz="2000" dirty="0">
                <a:solidFill>
                  <a:srgbClr val="002060"/>
                </a:solidFill>
              </a:rPr>
              <a:t> до </a:t>
            </a:r>
            <a:r>
              <a:rPr lang="ru-RU" altLang="en-US" sz="2000" b="1" dirty="0" err="1">
                <a:solidFill>
                  <a:srgbClr val="002060"/>
                </a:solidFill>
              </a:rPr>
              <a:t>pH</a:t>
            </a:r>
            <a:r>
              <a:rPr lang="ru-RU" altLang="en-US" sz="2000" dirty="0">
                <a:solidFill>
                  <a:srgbClr val="002060"/>
                </a:solidFill>
              </a:rPr>
              <a:t>, і </a:t>
            </a:r>
            <a:r>
              <a:rPr lang="ru-RU" altLang="en-US" sz="2000" dirty="0" err="1">
                <a:solidFill>
                  <a:srgbClr val="002060"/>
                </a:solidFill>
              </a:rPr>
              <a:t>він</a:t>
            </a:r>
            <a:r>
              <a:rPr lang="ru-RU" altLang="en-US" sz="2000" dirty="0">
                <a:solidFill>
                  <a:srgbClr val="002060"/>
                </a:solidFill>
              </a:rPr>
              <a:t> </a:t>
            </a:r>
            <a:r>
              <a:rPr lang="ru-RU" altLang="en-US" sz="2000" dirty="0" err="1">
                <a:solidFill>
                  <a:srgbClr val="002060"/>
                </a:solidFill>
              </a:rPr>
              <a:t>інактивується</a:t>
            </a:r>
            <a:r>
              <a:rPr lang="ru-RU" altLang="en-US" sz="2000" dirty="0">
                <a:solidFill>
                  <a:srgbClr val="002060"/>
                </a:solidFill>
              </a:rPr>
              <a:t> </a:t>
            </a:r>
            <a:r>
              <a:rPr lang="ru-RU" altLang="en-US" sz="2000" b="1" dirty="0">
                <a:solidFill>
                  <a:srgbClr val="002060"/>
                </a:solidFill>
              </a:rPr>
              <a:t>при </a:t>
            </a:r>
            <a:r>
              <a:rPr lang="ru-RU" altLang="en-US" sz="2000" b="1" dirty="0" err="1">
                <a:solidFill>
                  <a:srgbClr val="002060"/>
                </a:solidFill>
              </a:rPr>
              <a:t>pH</a:t>
            </a:r>
            <a:r>
              <a:rPr lang="ru-RU" altLang="en-US" sz="2000" b="1" dirty="0">
                <a:solidFill>
                  <a:srgbClr val="002060"/>
                </a:solidFill>
              </a:rPr>
              <a:t> </a:t>
            </a:r>
            <a:r>
              <a:rPr lang="ru-RU" altLang="en-US" sz="2000" b="1" dirty="0" err="1">
                <a:solidFill>
                  <a:srgbClr val="002060"/>
                </a:solidFill>
              </a:rPr>
              <a:t>нижче</a:t>
            </a:r>
            <a:r>
              <a:rPr lang="ru-RU" altLang="en-US" sz="2000" b="1" dirty="0">
                <a:solidFill>
                  <a:srgbClr val="002060"/>
                </a:solidFill>
              </a:rPr>
              <a:t> 6,0 </a:t>
            </a:r>
            <a:r>
              <a:rPr lang="ru-RU" altLang="en-US" sz="2000" b="1" dirty="0" err="1">
                <a:solidFill>
                  <a:srgbClr val="002060"/>
                </a:solidFill>
              </a:rPr>
              <a:t>або</a:t>
            </a:r>
            <a:r>
              <a:rPr lang="ru-RU" altLang="en-US" sz="2000" b="1" dirty="0">
                <a:solidFill>
                  <a:srgbClr val="002060"/>
                </a:solidFill>
              </a:rPr>
              <a:t> </a:t>
            </a:r>
            <a:r>
              <a:rPr lang="ru-RU" altLang="en-US" sz="2000" b="1" dirty="0" err="1">
                <a:solidFill>
                  <a:srgbClr val="002060"/>
                </a:solidFill>
              </a:rPr>
              <a:t>вище</a:t>
            </a:r>
            <a:r>
              <a:rPr lang="ru-RU" altLang="en-US" sz="2000" b="1" dirty="0">
                <a:solidFill>
                  <a:srgbClr val="002060"/>
                </a:solidFill>
              </a:rPr>
              <a:t> 9,0. </a:t>
            </a:r>
            <a:r>
              <a:rPr lang="uk-UA" altLang="en-US" sz="2000" dirty="0">
                <a:solidFill>
                  <a:srgbClr val="002060"/>
                </a:solidFill>
              </a:rPr>
              <a:t> 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uk-UA" altLang="en-US" sz="2000" dirty="0">
                <a:solidFill>
                  <a:srgbClr val="002060"/>
                </a:solidFill>
              </a:rPr>
              <a:t>Цей вірус </a:t>
            </a:r>
            <a:r>
              <a:rPr lang="uk-UA" altLang="en-US" sz="2000" b="1" dirty="0">
                <a:solidFill>
                  <a:srgbClr val="002060"/>
                </a:solidFill>
              </a:rPr>
              <a:t>може зберігатися в м’ясі </a:t>
            </a:r>
            <a:r>
              <a:rPr lang="uk-UA" altLang="en-US" sz="2000" dirty="0">
                <a:solidFill>
                  <a:srgbClr val="002060"/>
                </a:solidFill>
              </a:rPr>
              <a:t>та інших </a:t>
            </a:r>
            <a:r>
              <a:rPr lang="uk-UA" altLang="en-US" sz="2000" b="1" dirty="0">
                <a:solidFill>
                  <a:srgbClr val="002060"/>
                </a:solidFill>
              </a:rPr>
              <a:t>продуктах тваринного походження,</a:t>
            </a:r>
            <a:r>
              <a:rPr lang="uk-UA" altLang="en-US" sz="2000" dirty="0">
                <a:solidFill>
                  <a:srgbClr val="002060"/>
                </a:solidFill>
              </a:rPr>
              <a:t> коли </a:t>
            </a:r>
            <a:r>
              <a:rPr lang="uk-UA" altLang="en-US" sz="2000" dirty="0" err="1">
                <a:solidFill>
                  <a:srgbClr val="002060"/>
                </a:solidFill>
              </a:rPr>
              <a:t>рН</a:t>
            </a:r>
            <a:r>
              <a:rPr lang="uk-UA" altLang="en-US" sz="2000" dirty="0">
                <a:solidFill>
                  <a:srgbClr val="002060"/>
                </a:solidFill>
              </a:rPr>
              <a:t> залишається вище 6,0, але він </a:t>
            </a:r>
            <a:r>
              <a:rPr lang="uk-UA" altLang="en-US" sz="2000" dirty="0" err="1">
                <a:solidFill>
                  <a:srgbClr val="002060"/>
                </a:solidFill>
              </a:rPr>
              <a:t>інактивується</a:t>
            </a:r>
            <a:r>
              <a:rPr lang="uk-UA" altLang="en-US" sz="2000" dirty="0">
                <a:solidFill>
                  <a:srgbClr val="002060"/>
                </a:solidFill>
              </a:rPr>
              <a:t> в процесі окислення м’язів під час </a:t>
            </a:r>
            <a:r>
              <a:rPr lang="uk-UA" altLang="en-US" sz="2000" b="1" dirty="0">
                <a:solidFill>
                  <a:srgbClr val="002060"/>
                </a:solidFill>
              </a:rPr>
              <a:t>трупного задубінні</a:t>
            </a:r>
            <a:r>
              <a:rPr lang="uk-UA" altLang="en-US" sz="2000" dirty="0">
                <a:solidFill>
                  <a:srgbClr val="002060"/>
                </a:solidFill>
              </a:rPr>
              <a:t>. Оскільки окислення в м’язовій тканині </a:t>
            </a:r>
            <a:r>
              <a:rPr lang="uk-UA" altLang="en-US" sz="2000" b="1" dirty="0">
                <a:solidFill>
                  <a:srgbClr val="002060"/>
                </a:solidFill>
              </a:rPr>
              <a:t>не відбувається </a:t>
            </a:r>
            <a:r>
              <a:rPr lang="uk-UA" altLang="en-US" sz="2000" dirty="0">
                <a:solidFill>
                  <a:srgbClr val="002060"/>
                </a:solidFill>
              </a:rPr>
              <a:t>такій мірі в </a:t>
            </a:r>
            <a:r>
              <a:rPr lang="uk-UA" altLang="en-US" sz="2000" b="1" dirty="0">
                <a:solidFill>
                  <a:srgbClr val="002060"/>
                </a:solidFill>
              </a:rPr>
              <a:t>кістках і залозах</a:t>
            </a:r>
            <a:r>
              <a:rPr lang="uk-UA" altLang="en-US" sz="2000" dirty="0">
                <a:solidFill>
                  <a:srgbClr val="002060"/>
                </a:solidFill>
              </a:rPr>
              <a:t>, вірус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uk-UA" altLang="en-US" sz="2000" dirty="0">
                <a:solidFill>
                  <a:srgbClr val="002060"/>
                </a:solidFill>
              </a:rPr>
              <a:t>може </a:t>
            </a:r>
            <a:r>
              <a:rPr lang="uk-UA" altLang="en-US" sz="2000" b="1" dirty="0">
                <a:solidFill>
                  <a:srgbClr val="002060"/>
                </a:solidFill>
              </a:rPr>
              <a:t>зберігатися</a:t>
            </a:r>
            <a:r>
              <a:rPr lang="uk-UA" altLang="en-US" sz="2000" dirty="0">
                <a:solidFill>
                  <a:srgbClr val="002060"/>
                </a:solidFill>
              </a:rPr>
              <a:t> в цих тканинах.</a:t>
            </a:r>
            <a:endParaRPr lang="en-US" alt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="" xmlns:a16="http://schemas.microsoft.com/office/drawing/2014/main" id="{E5D3269F-23E6-C657-8B4E-E274E9E1B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333375"/>
            <a:ext cx="9004300" cy="774700"/>
          </a:xfrm>
        </p:spPr>
        <p:txBody>
          <a:bodyPr/>
          <a:lstStyle/>
          <a:p>
            <a:pPr algn="l"/>
            <a:r>
              <a:rPr lang="uk-UA" altLang="en-US" sz="3200" b="1" dirty="0">
                <a:solidFill>
                  <a:srgbClr val="002060"/>
                </a:solidFill>
              </a:rPr>
              <a:t>Стійкість вірусу ящуру</a:t>
            </a:r>
            <a:r>
              <a:rPr lang="en-US" altLang="en-US" sz="3200" b="1" dirty="0">
                <a:solidFill>
                  <a:srgbClr val="002060"/>
                </a:solidFill>
              </a:rPr>
              <a:t> - 2</a:t>
            </a:r>
          </a:p>
        </p:txBody>
      </p:sp>
      <p:sp>
        <p:nvSpPr>
          <p:cNvPr id="9223" name="Прямоугольник 1">
            <a:extLst>
              <a:ext uri="{FF2B5EF4-FFF2-40B4-BE49-F238E27FC236}">
                <a16:creationId xmlns="" xmlns:a16="http://schemas.microsoft.com/office/drawing/2014/main" id="{80610980-EDAD-E9FF-697E-79315C24A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34" y="1168401"/>
            <a:ext cx="1115271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 </a:t>
            </a:r>
          </a:p>
        </p:txBody>
      </p:sp>
      <p:sp>
        <p:nvSpPr>
          <p:cNvPr id="9224" name="Прямоугольник 7">
            <a:extLst>
              <a:ext uri="{FF2B5EF4-FFF2-40B4-BE49-F238E27FC236}">
                <a16:creationId xmlns="" xmlns:a16="http://schemas.microsoft.com/office/drawing/2014/main" id="{6C0C0548-5C5A-601C-0EF0-E4A44C9FF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0" y="1630363"/>
            <a:ext cx="11571817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uk-UA" altLang="en-US" sz="2200" dirty="0">
                <a:solidFill>
                  <a:srgbClr val="002060"/>
                </a:solidFill>
              </a:rPr>
              <a:t>Різні дезінфікуючі засоби, включаючи гідроксид натрію, карбонат натрію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mk-MK" altLang="en-US" sz="2200" dirty="0">
                <a:solidFill>
                  <a:srgbClr val="002060"/>
                </a:solidFill>
              </a:rPr>
              <a:t>та</a:t>
            </a:r>
            <a:r>
              <a:rPr lang="uk-UA" altLang="en-US" sz="2200" dirty="0">
                <a:solidFill>
                  <a:srgbClr val="002060"/>
                </a:solidFill>
              </a:rPr>
              <a:t> лимонну кислоту є </a:t>
            </a:r>
            <a:r>
              <a:rPr lang="uk-UA" altLang="en-US" sz="2200" b="1" dirty="0">
                <a:solidFill>
                  <a:srgbClr val="002060"/>
                </a:solidFill>
              </a:rPr>
              <a:t>ефективними проти</a:t>
            </a:r>
            <a:r>
              <a:rPr lang="uk-UA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uk-UA" altLang="en-US" sz="2400" dirty="0">
                <a:solidFill>
                  <a:srgbClr val="002060"/>
                </a:solidFill>
              </a:rPr>
              <a:t>вірусу ящуру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200" dirty="0">
                <a:solidFill>
                  <a:srgbClr val="002060"/>
                </a:solidFill>
              </a:rPr>
              <a:t>. 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uk-UA" altLang="en-US" sz="2200" dirty="0">
                <a:solidFill>
                  <a:srgbClr val="002060"/>
                </a:solidFill>
              </a:rPr>
              <a:t>Повідомляється, що йодофори</a:t>
            </a:r>
            <a:r>
              <a:rPr lang="ru-RU" altLang="en-US" sz="2200" dirty="0">
                <a:solidFill>
                  <a:srgbClr val="002060"/>
                </a:solidFill>
              </a:rPr>
              <a:t>, </a:t>
            </a:r>
            <a:r>
              <a:rPr lang="uk-UA" altLang="en-US" sz="2400" b="1" dirty="0">
                <a:solidFill>
                  <a:srgbClr val="002060"/>
                </a:solidFill>
              </a:rPr>
              <a:t>четвертинні</a:t>
            </a:r>
            <a:r>
              <a:rPr lang="uk-UA" altLang="en-US" sz="2400" dirty="0">
                <a:solidFill>
                  <a:srgbClr val="002060"/>
                </a:solidFill>
              </a:rPr>
              <a:t> амонієві </a:t>
            </a:r>
            <a:r>
              <a:rPr lang="uk-UA" altLang="en-US" sz="2400" b="1" dirty="0">
                <a:solidFill>
                  <a:srgbClr val="002060"/>
                </a:solidFill>
              </a:rPr>
              <a:t>сполуки</a:t>
            </a:r>
            <a:r>
              <a:rPr lang="ru-RU" altLang="en-US" sz="2200" dirty="0">
                <a:solidFill>
                  <a:srgbClr val="002060"/>
                </a:solidFill>
              </a:rPr>
              <a:t>, </a:t>
            </a:r>
            <a:r>
              <a:rPr lang="uk-UA" altLang="en-US" sz="2200" dirty="0" err="1">
                <a:solidFill>
                  <a:srgbClr val="002060"/>
                </a:solidFill>
              </a:rPr>
              <a:t>гіпохлорит</a:t>
            </a:r>
            <a:r>
              <a:rPr lang="uk-UA" altLang="en-US" sz="2200" dirty="0">
                <a:solidFill>
                  <a:srgbClr val="002060"/>
                </a:solidFill>
              </a:rPr>
              <a:t> та феноли є </a:t>
            </a:r>
            <a:r>
              <a:rPr lang="uk-UA" altLang="en-US" sz="2200" b="1" dirty="0">
                <a:solidFill>
                  <a:srgbClr val="002060"/>
                </a:solidFill>
              </a:rPr>
              <a:t>менш ефективними</a:t>
            </a:r>
            <a:r>
              <a:rPr lang="uk-UA" altLang="en-US" sz="2200" dirty="0">
                <a:solidFill>
                  <a:srgbClr val="002060"/>
                </a:solidFill>
              </a:rPr>
              <a:t>, особливо при наявності органічних речовин</a:t>
            </a:r>
            <a:r>
              <a:rPr lang="en-US" altLang="en-US" sz="2200" dirty="0">
                <a:solidFill>
                  <a:srgbClr val="002060"/>
                </a:solidFill>
              </a:rPr>
              <a:t>. 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uk-UA" altLang="en-US" sz="2200" dirty="0">
                <a:solidFill>
                  <a:srgbClr val="002060"/>
                </a:solidFill>
              </a:rPr>
              <a:t>Концентрація дезінфікуючого засобу та необхідний час можуть відрізнятися залежно від типу поверхні (наприклад, пористі та непористі поверхні) та інших факторів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3306" y="173604"/>
            <a:ext cx="10026594" cy="66843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10299" y="5380672"/>
            <a:ext cx="5886451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Megan C. </a:t>
            </a:r>
            <a:r>
              <a:rPr lang="en-US" dirty="0" err="1" smtClean="0"/>
              <a:t>Niederwerder</a:t>
            </a:r>
            <a:r>
              <a:rPr lang="en-US" dirty="0" smtClean="0"/>
              <a:t> , Ana M.M. </a:t>
            </a:r>
            <a:r>
              <a:rPr lang="en-US" dirty="0" err="1" smtClean="0"/>
              <a:t>Stoian</a:t>
            </a:r>
            <a:r>
              <a:rPr lang="en-US" dirty="0" smtClean="0"/>
              <a:t>, Raymond R.R. Rowland, Steve S. </a:t>
            </a:r>
            <a:r>
              <a:rPr lang="en-US" dirty="0" err="1" smtClean="0"/>
              <a:t>Dritz</a:t>
            </a:r>
            <a:r>
              <a:rPr lang="en-US" dirty="0" smtClean="0"/>
              <a:t>, Vlad </a:t>
            </a:r>
            <a:r>
              <a:rPr lang="en-US" dirty="0" err="1" smtClean="0"/>
              <a:t>Petrovan</a:t>
            </a:r>
            <a:r>
              <a:rPr lang="en-US" dirty="0" smtClean="0"/>
              <a:t>, Laura A. Constance, Jordan T. </a:t>
            </a:r>
            <a:r>
              <a:rPr lang="en-US" dirty="0" err="1" smtClean="0"/>
              <a:t>Gebhardt</a:t>
            </a:r>
            <a:r>
              <a:rPr lang="en-US" dirty="0" smtClean="0"/>
              <a:t>, Matthew </a:t>
            </a:r>
            <a:r>
              <a:rPr lang="en-US" dirty="0" err="1" smtClean="0"/>
              <a:t>Olcha</a:t>
            </a:r>
            <a:r>
              <a:rPr lang="en-US" dirty="0" smtClean="0"/>
              <a:t>, Cassandra K. Jones, Jason C. Woodworth, Ying Fang, </a:t>
            </a:r>
            <a:r>
              <a:rPr lang="en-US" dirty="0" err="1" smtClean="0"/>
              <a:t>Jia</a:t>
            </a:r>
            <a:r>
              <a:rPr lang="en-US" dirty="0" smtClean="0"/>
              <a:t> Liang, and Trevor J. Hefley Author affiliations: Kansas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6468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963" y="144009"/>
            <a:ext cx="10972800" cy="1143000"/>
          </a:xfrm>
        </p:spPr>
        <p:txBody>
          <a:bodyPr/>
          <a:lstStyle/>
          <a:p>
            <a:r>
              <a:rPr lang="uk-UA" dirty="0" err="1" smtClean="0"/>
              <a:t>Біобезпека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27265" y="981561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 smtClean="0"/>
              <a:t>Ефективна</a:t>
            </a:r>
            <a:r>
              <a:rPr lang="ru-RU" sz="2800" b="1" dirty="0" smtClean="0"/>
              <a:t> система </a:t>
            </a:r>
            <a:r>
              <a:rPr lang="ru-RU" sz="2800" b="1" dirty="0" err="1" smtClean="0"/>
              <a:t>біобезпеки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базується</a:t>
            </a:r>
            <a:r>
              <a:rPr lang="ru-RU" sz="2800" b="1" dirty="0" smtClean="0"/>
              <a:t> на:</a:t>
            </a:r>
          </a:p>
          <a:p>
            <a:r>
              <a:rPr lang="ru-RU" sz="2800" b="1" dirty="0" smtClean="0"/>
              <a:t>1. </a:t>
            </a:r>
            <a:r>
              <a:rPr lang="ru-RU" sz="2800" b="1" dirty="0" err="1" smtClean="0"/>
              <a:t>превентивних</a:t>
            </a:r>
            <a:r>
              <a:rPr lang="ru-RU" sz="2800" b="1" dirty="0" smtClean="0"/>
              <a:t> </a:t>
            </a:r>
            <a:r>
              <a:rPr lang="ru-RU" sz="2800" b="1" dirty="0" smtClean="0"/>
              <a:t>заходах</a:t>
            </a:r>
            <a:r>
              <a:rPr lang="ru-RU" sz="2800" b="1" dirty="0" smtClean="0"/>
              <a:t>:</a:t>
            </a:r>
          </a:p>
          <a:p>
            <a:pPr>
              <a:buFontTx/>
              <a:buChar char="-"/>
            </a:pPr>
            <a:r>
              <a:rPr lang="ru-RU" sz="2800" b="1" dirty="0" smtClean="0"/>
              <a:t> </a:t>
            </a:r>
            <a:r>
              <a:rPr lang="ru-RU" sz="2800" b="1" dirty="0" err="1" smtClean="0"/>
              <a:t>ізоляції</a:t>
            </a:r>
            <a:r>
              <a:rPr lang="ru-RU" sz="2800" b="1" dirty="0" smtClean="0"/>
              <a:t>,</a:t>
            </a:r>
          </a:p>
          <a:p>
            <a:pPr>
              <a:buFontTx/>
              <a:buChar char="-"/>
            </a:pPr>
            <a:r>
              <a:rPr lang="ru-RU" sz="2800" b="1" dirty="0" smtClean="0"/>
              <a:t> </a:t>
            </a:r>
            <a:r>
              <a:rPr lang="ru-RU" sz="2800" b="1" dirty="0" err="1" smtClean="0"/>
              <a:t>дезінфекції</a:t>
            </a:r>
            <a:r>
              <a:rPr lang="ru-RU" sz="2800" b="1" dirty="0" smtClean="0"/>
              <a:t>,</a:t>
            </a:r>
          </a:p>
          <a:p>
            <a:r>
              <a:rPr lang="ru-RU" sz="2800" b="1" dirty="0" smtClean="0"/>
              <a:t>- </a:t>
            </a:r>
            <a:r>
              <a:rPr lang="ru-RU" sz="2800" b="1" dirty="0" err="1" smtClean="0"/>
              <a:t>санітарних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розривах</a:t>
            </a:r>
            <a:endParaRPr lang="ru-RU" sz="2800" b="1" dirty="0" smtClean="0"/>
          </a:p>
          <a:p>
            <a:r>
              <a:rPr lang="ru-RU" sz="2800" b="1" dirty="0" smtClean="0"/>
              <a:t>2. </a:t>
            </a:r>
            <a:r>
              <a:rPr lang="ru-RU" sz="2800" b="1" dirty="0" err="1" smtClean="0"/>
              <a:t>контролі</a:t>
            </a:r>
            <a:r>
              <a:rPr lang="ru-RU" sz="2800" b="1" dirty="0" smtClean="0"/>
              <a:t> </a:t>
            </a:r>
            <a:r>
              <a:rPr lang="ru-RU" sz="2800" b="1" dirty="0" smtClean="0"/>
              <a:t>доступу на </a:t>
            </a:r>
            <a:r>
              <a:rPr lang="ru-RU" sz="2800" b="1" dirty="0" err="1" smtClean="0"/>
              <a:t>територію</a:t>
            </a:r>
            <a:r>
              <a:rPr lang="ru-RU" sz="2800" b="1" dirty="0" smtClean="0"/>
              <a:t> ферми</a:t>
            </a:r>
            <a:r>
              <a:rPr lang="ru-RU" sz="2800" b="1" dirty="0" smtClean="0"/>
              <a:t>,</a:t>
            </a:r>
          </a:p>
          <a:p>
            <a:r>
              <a:rPr lang="ru-RU" sz="2800" b="1" dirty="0" smtClean="0"/>
              <a:t>3. </a:t>
            </a:r>
            <a:r>
              <a:rPr lang="ru-RU" sz="2800" b="1" dirty="0" err="1" smtClean="0"/>
              <a:t>чітких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інструкціях</a:t>
            </a:r>
            <a:r>
              <a:rPr lang="ru-RU" sz="2800" b="1" dirty="0" smtClean="0"/>
              <a:t> для персоналу</a:t>
            </a:r>
            <a:r>
              <a:rPr lang="ru-RU" sz="2800" b="1" dirty="0" smtClean="0"/>
              <a:t>,</a:t>
            </a:r>
          </a:p>
          <a:p>
            <a:r>
              <a:rPr lang="ru-RU" sz="2800" b="1" dirty="0" smtClean="0"/>
              <a:t>4. </a:t>
            </a:r>
            <a:r>
              <a:rPr lang="ru-RU" sz="2800" b="1" dirty="0" err="1" smtClean="0"/>
              <a:t>постійному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моніторингу</a:t>
            </a:r>
            <a:r>
              <a:rPr lang="ru-RU" sz="2800" b="1" dirty="0" smtClean="0"/>
              <a:t> стану </a:t>
            </a:r>
            <a:r>
              <a:rPr lang="ru-RU" sz="2800" b="1" dirty="0" err="1" smtClean="0"/>
              <a:t>здоров’я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тварин</a:t>
            </a:r>
            <a:r>
              <a:rPr lang="ru-RU" sz="2800" b="1" dirty="0" smtClean="0"/>
              <a:t>.</a:t>
            </a:r>
          </a:p>
        </p:txBody>
      </p:sp>
      <p:pic>
        <p:nvPicPr>
          <p:cNvPr id="6" name="Рисунок 5" descr="Біобезпека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94" y="1054357"/>
            <a:ext cx="4963887" cy="496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2417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963" y="144009"/>
            <a:ext cx="10972800" cy="1143000"/>
          </a:xfrm>
        </p:spPr>
        <p:txBody>
          <a:bodyPr/>
          <a:lstStyle/>
          <a:p>
            <a:r>
              <a:rPr lang="uk-UA" dirty="0" smtClean="0"/>
              <a:t>Контроль доступу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55256" y="1308132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dirty="0" smtClean="0"/>
              <a:t>Ферма має бути фізично захищена — огороджена з однією контрольованою точкою входу.</a:t>
            </a:r>
            <a:br>
              <a:rPr lang="uk-UA" sz="2800" dirty="0" smtClean="0"/>
            </a:br>
            <a:r>
              <a:rPr lang="uk-UA" sz="2800" dirty="0" smtClean="0"/>
              <a:t>Необхідно вести облік усіх осіб, які заходять на територію.</a:t>
            </a:r>
            <a:br>
              <a:rPr lang="uk-UA" sz="2800" dirty="0" smtClean="0"/>
            </a:br>
            <a:r>
              <a:rPr lang="uk-UA" sz="2800" dirty="0" smtClean="0"/>
              <a:t>Відвідувачі та персонал мають користуватись спеціальним одягом і проходити </a:t>
            </a:r>
            <a:r>
              <a:rPr lang="uk-UA" sz="2800" dirty="0" smtClean="0"/>
              <a:t>через </a:t>
            </a:r>
            <a:r>
              <a:rPr lang="uk-UA" sz="2800" dirty="0" err="1" smtClean="0"/>
              <a:t>санпропусник</a:t>
            </a:r>
            <a:r>
              <a:rPr lang="uk-UA" sz="2800" dirty="0" smtClean="0"/>
              <a:t> та піддавати дезінфекції взуття.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З</a:t>
            </a:r>
            <a:r>
              <a:rPr lang="uk-UA" sz="2800" dirty="0" smtClean="0"/>
              <a:t>апровадити </a:t>
            </a:r>
            <a:r>
              <a:rPr lang="uk-UA" sz="2800" dirty="0" smtClean="0"/>
              <a:t>«чисту» і «брудну» зони.</a:t>
            </a:r>
            <a:endParaRPr lang="ru-RU" sz="2800" b="1" dirty="0" smtClean="0"/>
          </a:p>
        </p:txBody>
      </p:sp>
      <p:pic>
        <p:nvPicPr>
          <p:cNvPr id="7" name="Рисунок 6" descr="огорож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89" y="1012242"/>
            <a:ext cx="3656259" cy="2738665"/>
          </a:xfrm>
          <a:prstGeom prst="rect">
            <a:avLst/>
          </a:prstGeom>
        </p:spPr>
      </p:pic>
      <p:pic>
        <p:nvPicPr>
          <p:cNvPr id="8" name="Рисунок 7" descr="1687507110_dezbaryer-u-form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219" y="3097762"/>
            <a:ext cx="4337855" cy="35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2417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="" xmlns:a16="http://schemas.microsoft.com/office/drawing/2014/main" id="{3CCB4194-1DE8-1613-84E9-EC5A0275A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07" y="220204"/>
            <a:ext cx="9004300" cy="774700"/>
          </a:xfrm>
        </p:spPr>
        <p:txBody>
          <a:bodyPr/>
          <a:lstStyle/>
          <a:p>
            <a:pPr algn="l"/>
            <a:r>
              <a:rPr lang="uk-UA" sz="4800" dirty="0" smtClean="0"/>
              <a:t>Дезінфекція та санітарія</a:t>
            </a:r>
            <a:endParaRPr lang="en-US" altLang="en-US" sz="4800" b="1" dirty="0">
              <a:solidFill>
                <a:srgbClr val="002060"/>
              </a:solidFill>
            </a:endParaRPr>
          </a:p>
        </p:txBody>
      </p:sp>
      <p:sp>
        <p:nvSpPr>
          <p:cNvPr id="8199" name="Прямоугольник 1">
            <a:extLst>
              <a:ext uri="{FF2B5EF4-FFF2-40B4-BE49-F238E27FC236}">
                <a16:creationId xmlns="" xmlns:a16="http://schemas.microsoft.com/office/drawing/2014/main" id="{3EB40C5F-4836-32C9-BF21-775A5ACE8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34" y="1168401"/>
            <a:ext cx="1115271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 </a:t>
            </a:r>
          </a:p>
        </p:txBody>
      </p:sp>
      <p:sp>
        <p:nvSpPr>
          <p:cNvPr id="8200" name="Прямоугольник 7">
            <a:extLst>
              <a:ext uri="{FF2B5EF4-FFF2-40B4-BE49-F238E27FC236}">
                <a16:creationId xmlns="" xmlns:a16="http://schemas.microsoft.com/office/drawing/2014/main" id="{616DCB47-30E4-053D-FA0D-A60E3B27A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69" y="1887172"/>
            <a:ext cx="11423651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uk-UA" altLang="en-US" dirty="0" smtClean="0">
                <a:solidFill>
                  <a:srgbClr val="002060"/>
                </a:solidFill>
              </a:rPr>
              <a:t>Регулярне миття та дезінфекція тваринницьких приміщень є критично важливими</a:t>
            </a:r>
            <a:r>
              <a:rPr lang="uk-UA" altLang="en-US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uk-UA" altLang="en-US" dirty="0" smtClean="0">
                <a:solidFill>
                  <a:srgbClr val="002060"/>
                </a:solidFill>
              </a:rPr>
              <a:t>Застосовуйте </a:t>
            </a:r>
            <a:r>
              <a:rPr lang="uk-UA" altLang="en-US" dirty="0" smtClean="0">
                <a:solidFill>
                  <a:srgbClr val="002060"/>
                </a:solidFill>
              </a:rPr>
              <a:t>перевірені дезінфікуючі засоби з доведеною ефективністю</a:t>
            </a:r>
            <a:r>
              <a:rPr lang="uk-UA" altLang="en-US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uk-UA" altLang="en-US" dirty="0" smtClean="0">
                <a:solidFill>
                  <a:srgbClr val="002060"/>
                </a:solidFill>
              </a:rPr>
              <a:t>Організуйте </a:t>
            </a:r>
            <a:r>
              <a:rPr lang="uk-UA" altLang="en-US" dirty="0" smtClean="0">
                <a:solidFill>
                  <a:srgbClr val="002060"/>
                </a:solidFill>
              </a:rPr>
              <a:t>мийки для транспорту</a:t>
            </a:r>
            <a:r>
              <a:rPr lang="uk-UA" altLang="en-US" dirty="0" smtClean="0">
                <a:solidFill>
                  <a:srgbClr val="002060"/>
                </a:solidFill>
              </a:rPr>
              <a:t>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uk-UA" altLang="en-US" dirty="0" smtClean="0">
                <a:solidFill>
                  <a:srgbClr val="002060"/>
                </a:solidFill>
              </a:rPr>
              <a:t> </a:t>
            </a:r>
            <a:r>
              <a:rPr lang="uk-UA" altLang="en-US" dirty="0" smtClean="0">
                <a:solidFill>
                  <a:srgbClr val="002060"/>
                </a:solidFill>
              </a:rPr>
              <a:t>встановіть </a:t>
            </a:r>
            <a:r>
              <a:rPr lang="uk-UA" altLang="en-US" dirty="0" err="1" smtClean="0">
                <a:solidFill>
                  <a:srgbClr val="002060"/>
                </a:solidFill>
              </a:rPr>
              <a:t>дезбар’єри</a:t>
            </a:r>
            <a:r>
              <a:rPr lang="uk-UA" altLang="en-US" dirty="0" smtClean="0">
                <a:solidFill>
                  <a:srgbClr val="002060"/>
                </a:solidFill>
              </a:rPr>
              <a:t> на входах</a:t>
            </a:r>
            <a:r>
              <a:rPr lang="uk-UA" altLang="en-US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uk-UA" altLang="en-US" dirty="0" smtClean="0">
                <a:solidFill>
                  <a:srgbClr val="002060"/>
                </a:solidFill>
              </a:rPr>
              <a:t>Складіть </a:t>
            </a:r>
            <a:r>
              <a:rPr lang="uk-UA" altLang="en-US" dirty="0" smtClean="0">
                <a:solidFill>
                  <a:srgbClr val="002060"/>
                </a:solidFill>
              </a:rPr>
              <a:t>чіткий графік і журнал проведення дезінфекційних заходів.</a:t>
            </a:r>
            <a:endParaRPr lang="en-US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658</Words>
  <Application>Microsoft Office PowerPoint</Application>
  <PresentationFormat>Произвольный</PresentationFormat>
  <Paragraphs>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Tema de Office</vt:lpstr>
      <vt:lpstr>Слайд 1</vt:lpstr>
      <vt:lpstr>Біобезпека</vt:lpstr>
      <vt:lpstr>Шляхи потрапляння вірусу в господарство</vt:lpstr>
      <vt:lpstr>Стійкість вірусу ящуру - 1</vt:lpstr>
      <vt:lpstr>Стійкість вірусу ящуру - 2</vt:lpstr>
      <vt:lpstr>Слайд 6</vt:lpstr>
      <vt:lpstr>Біобезпека</vt:lpstr>
      <vt:lpstr>Контроль доступу</vt:lpstr>
      <vt:lpstr>Дезінфекція та санітарія</vt:lpstr>
      <vt:lpstr>Важливо</vt:lpstr>
      <vt:lpstr>Моніторинг здоров’я тварин</vt:lpstr>
      <vt:lpstr>Роль персоналу</vt:lpstr>
      <vt:lpstr>Слайд 13</vt:lpstr>
      <vt:lpstr>Слайд 14</vt:lpstr>
    </vt:vector>
  </TitlesOfParts>
  <Company>rg-adguard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CHAOS_</dc:creator>
  <cp:lastModifiedBy>User</cp:lastModifiedBy>
  <cp:revision>34</cp:revision>
  <dcterms:created xsi:type="dcterms:W3CDTF">2021-07-31T07:15:21Z</dcterms:created>
  <dcterms:modified xsi:type="dcterms:W3CDTF">2025-04-06T11:00:52Z</dcterms:modified>
</cp:coreProperties>
</file>